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56" r:id="rId5"/>
    <p:sldId id="257" r:id="rId6"/>
    <p:sldId id="281" r:id="rId7"/>
    <p:sldId id="280" r:id="rId8"/>
    <p:sldId id="258" r:id="rId9"/>
    <p:sldId id="282" r:id="rId10"/>
    <p:sldId id="270" r:id="rId11"/>
    <p:sldId id="278" r:id="rId12"/>
    <p:sldId id="279" r:id="rId13"/>
    <p:sldId id="299" r:id="rId14"/>
    <p:sldId id="274" r:id="rId15"/>
    <p:sldId id="272" r:id="rId16"/>
    <p:sldId id="273" r:id="rId17"/>
    <p:sldId id="275" r:id="rId18"/>
    <p:sldId id="276" r:id="rId19"/>
    <p:sldId id="260" r:id="rId20"/>
    <p:sldId id="285" r:id="rId21"/>
    <p:sldId id="286" r:id="rId22"/>
    <p:sldId id="277" r:id="rId23"/>
    <p:sldId id="283" r:id="rId24"/>
    <p:sldId id="284" r:id="rId25"/>
    <p:sldId id="261" r:id="rId26"/>
    <p:sldId id="287" r:id="rId27"/>
    <p:sldId id="289" r:id="rId28"/>
    <p:sldId id="262" r:id="rId29"/>
    <p:sldId id="291" r:id="rId30"/>
    <p:sldId id="290" r:id="rId31"/>
    <p:sldId id="263" r:id="rId32"/>
    <p:sldId id="292" r:id="rId33"/>
    <p:sldId id="293" r:id="rId34"/>
    <p:sldId id="294" r:id="rId35"/>
    <p:sldId id="295" r:id="rId36"/>
    <p:sldId id="264" r:id="rId37"/>
    <p:sldId id="303" r:id="rId38"/>
    <p:sldId id="296" r:id="rId39"/>
    <p:sldId id="297" r:id="rId40"/>
    <p:sldId id="298" r:id="rId41"/>
    <p:sldId id="300" r:id="rId42"/>
    <p:sldId id="304" r:id="rId43"/>
    <p:sldId id="301" r:id="rId44"/>
    <p:sldId id="305" r:id="rId45"/>
    <p:sldId id="302" r:id="rId46"/>
    <p:sldId id="265" r:id="rId47"/>
    <p:sldId id="306" r:id="rId48"/>
    <p:sldId id="307" r:id="rId49"/>
    <p:sldId id="308" r:id="rId50"/>
    <p:sldId id="309" r:id="rId51"/>
    <p:sldId id="310" r:id="rId52"/>
    <p:sldId id="311" r:id="rId53"/>
    <p:sldId id="312" r:id="rId54"/>
    <p:sldId id="313" r:id="rId55"/>
    <p:sldId id="266" r:id="rId56"/>
    <p:sldId id="316" r:id="rId57"/>
    <p:sldId id="314" r:id="rId58"/>
    <p:sldId id="315" r:id="rId59"/>
    <p:sldId id="318" r:id="rId60"/>
    <p:sldId id="317" r:id="rId61"/>
    <p:sldId id="267" r:id="rId62"/>
    <p:sldId id="268" r:id="rId63"/>
    <p:sldId id="271" r:id="rId64"/>
    <p:sldId id="269"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58313F-FF68-4CC5-B262-6C389C2E5903}" v="95" dt="2020-10-04T01:13:06.1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10/5/2020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10/5/2020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10/5/2020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10/5/2020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10/5/2020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10/5/2020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10/5/2020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10/5/2020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10/5/2020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epinedaWorks"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mailto:epineda.amezquita@gmail.com"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epinedaWorks/ProcesadoDeImagenes/blob/master/ProcesamientoDeImagenesParte3.ipynb"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github.com/morpheus-project/morpheus/blob/master/examples/example_array.ipynb" TargetMode="Externa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ui.adsabs.harvard.edu/abs/2020kdbd.book..225E/abstract" TargetMode="External"/><Relationship Id="rId7" Type="http://schemas.openxmlformats.org/officeDocument/2006/relationships/hyperlink" Target="https://arxiv.org/pdf/1906.11248v1.pdf" TargetMode="External"/><Relationship Id="rId2" Type="http://schemas.openxmlformats.org/officeDocument/2006/relationships/hyperlink" Target="https://noticiasdelaciencia.com/art/38210/inteligencia-artificial-para-detectar-y-clasificar-galaxias" TargetMode="External"/><Relationship Id="rId1" Type="http://schemas.openxmlformats.org/officeDocument/2006/relationships/slideLayout" Target="../slideLayouts/slideLayout3.xml"/><Relationship Id="rId6" Type="http://schemas.openxmlformats.org/officeDocument/2006/relationships/hyperlink" Target="https://morpheus-project.github.io/morpheus/" TargetMode="External"/><Relationship Id="rId5" Type="http://schemas.openxmlformats.org/officeDocument/2006/relationships/hyperlink" Target="https://ui.adsabs.harvard.edu/abs/2020ApJS..248...20H/abstract" TargetMode="External"/><Relationship Id="rId4" Type="http://schemas.openxmlformats.org/officeDocument/2006/relationships/hyperlink" Target="https://ui.adsabs.harvard.edu/abs/2020ASPC..522..311D/abstract"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hyperlink" Target="mailto:epineda.amezquita@gmail.com" TargetMode="External"/><Relationship Id="rId5" Type="http://schemas.openxmlformats.org/officeDocument/2006/relationships/image" Target="../media/image2.png"/><Relationship Id="rId4" Type="http://schemas.openxmlformats.org/officeDocument/2006/relationships/hyperlink" Target="https://github.com/epinedaWork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61F3-0A96-433F-8F17-B7A0348D47C7}"/>
              </a:ext>
            </a:extLst>
          </p:cNvPr>
          <p:cNvSpPr>
            <a:spLocks noGrp="1"/>
          </p:cNvSpPr>
          <p:nvPr>
            <p:ph type="ctrTitle"/>
          </p:nvPr>
        </p:nvSpPr>
        <p:spPr>
          <a:xfrm>
            <a:off x="1915127" y="1828800"/>
            <a:ext cx="8361229" cy="1600200"/>
          </a:xfrm>
        </p:spPr>
        <p:txBody>
          <a:bodyPr/>
          <a:lstStyle/>
          <a:p>
            <a:r>
              <a:rPr lang="es-GT" sz="3600" b="1" dirty="0">
                <a:solidFill>
                  <a:srgbClr val="002060"/>
                </a:solidFill>
              </a:rPr>
              <a:t>Modelos de inteligencia artificial para el descubrimiento de exoplanetas y galaxias</a:t>
            </a:r>
            <a:endParaRPr lang="en-US" sz="3600" b="1" dirty="0">
              <a:solidFill>
                <a:srgbClr val="002060"/>
              </a:solidFill>
            </a:endParaRPr>
          </a:p>
        </p:txBody>
      </p:sp>
      <p:sp>
        <p:nvSpPr>
          <p:cNvPr id="3" name="Subtitle 2">
            <a:extLst>
              <a:ext uri="{FF2B5EF4-FFF2-40B4-BE49-F238E27FC236}">
                <a16:creationId xmlns:a16="http://schemas.microsoft.com/office/drawing/2014/main" id="{0D05E652-CFA1-471F-9057-27553DC8072A}"/>
              </a:ext>
            </a:extLst>
          </p:cNvPr>
          <p:cNvSpPr>
            <a:spLocks noGrp="1"/>
          </p:cNvSpPr>
          <p:nvPr>
            <p:ph type="subTitle" idx="1"/>
          </p:nvPr>
        </p:nvSpPr>
        <p:spPr>
          <a:xfrm>
            <a:off x="2679906" y="3956279"/>
            <a:ext cx="6831673" cy="748243"/>
          </a:xfrm>
        </p:spPr>
        <p:txBody>
          <a:bodyPr>
            <a:normAutofit/>
          </a:bodyPr>
          <a:lstStyle/>
          <a:p>
            <a:r>
              <a:rPr lang="es-GT" dirty="0"/>
              <a:t>Ing. Erick J. Pineda Amézquita</a:t>
            </a:r>
          </a:p>
          <a:p>
            <a:endParaRPr lang="en-US" dirty="0"/>
          </a:p>
        </p:txBody>
      </p:sp>
      <p:pic>
        <p:nvPicPr>
          <p:cNvPr id="4" name="Picture 3">
            <a:extLst>
              <a:ext uri="{FF2B5EF4-FFF2-40B4-BE49-F238E27FC236}">
                <a16:creationId xmlns:a16="http://schemas.microsoft.com/office/drawing/2014/main" id="{680062A1-693D-4944-8AE3-8FC0542060BC}"/>
              </a:ext>
            </a:extLst>
          </p:cNvPr>
          <p:cNvPicPr>
            <a:picLocks noChangeAspect="1"/>
          </p:cNvPicPr>
          <p:nvPr/>
        </p:nvPicPr>
        <p:blipFill>
          <a:blip r:embed="rId2"/>
          <a:stretch>
            <a:fillRect/>
          </a:stretch>
        </p:blipFill>
        <p:spPr>
          <a:xfrm>
            <a:off x="1513817" y="4923764"/>
            <a:ext cx="523948" cy="562053"/>
          </a:xfrm>
          <a:prstGeom prst="rect">
            <a:avLst/>
          </a:prstGeom>
        </p:spPr>
      </p:pic>
      <p:sp>
        <p:nvSpPr>
          <p:cNvPr id="5" name="TextBox 4">
            <a:extLst>
              <a:ext uri="{FF2B5EF4-FFF2-40B4-BE49-F238E27FC236}">
                <a16:creationId xmlns:a16="http://schemas.microsoft.com/office/drawing/2014/main" id="{09D6980A-5B0C-4DF3-B17E-C16708F4570B}"/>
              </a:ext>
            </a:extLst>
          </p:cNvPr>
          <p:cNvSpPr txBox="1"/>
          <p:nvPr/>
        </p:nvSpPr>
        <p:spPr>
          <a:xfrm>
            <a:off x="2160104" y="4973458"/>
            <a:ext cx="3898055" cy="707886"/>
          </a:xfrm>
          <a:prstGeom prst="rect">
            <a:avLst/>
          </a:prstGeom>
          <a:noFill/>
        </p:spPr>
        <p:txBody>
          <a:bodyPr wrap="none" rtlCol="0">
            <a:spAutoFit/>
          </a:bodyPr>
          <a:lstStyle/>
          <a:p>
            <a:r>
              <a:rPr lang="es-GT" sz="2000" dirty="0">
                <a:solidFill>
                  <a:srgbClr val="FF0000"/>
                </a:solidFill>
                <a:hlinkClick r:id="rId3">
                  <a:extLst>
                    <a:ext uri="{A12FA001-AC4F-418D-AE19-62706E023703}">
                      <ahyp:hlinkClr xmlns:ahyp="http://schemas.microsoft.com/office/drawing/2018/hyperlinkcolor" val="tx"/>
                    </a:ext>
                  </a:extLst>
                </a:hlinkClick>
              </a:rPr>
              <a:t>https://github.com/epinedaWorks</a:t>
            </a:r>
            <a:endParaRPr lang="es-GT" sz="2000" dirty="0">
              <a:solidFill>
                <a:srgbClr val="FF0000"/>
              </a:solidFill>
            </a:endParaRPr>
          </a:p>
          <a:p>
            <a:endParaRPr lang="en-US" sz="2000" dirty="0">
              <a:solidFill>
                <a:srgbClr val="FF0000"/>
              </a:solidFill>
            </a:endParaRPr>
          </a:p>
        </p:txBody>
      </p:sp>
      <p:pic>
        <p:nvPicPr>
          <p:cNvPr id="6" name="Picture 5">
            <a:extLst>
              <a:ext uri="{FF2B5EF4-FFF2-40B4-BE49-F238E27FC236}">
                <a16:creationId xmlns:a16="http://schemas.microsoft.com/office/drawing/2014/main" id="{D3C87745-508B-4E26-BDC2-46AFACB86AF3}"/>
              </a:ext>
            </a:extLst>
          </p:cNvPr>
          <p:cNvPicPr>
            <a:picLocks noChangeAspect="1"/>
          </p:cNvPicPr>
          <p:nvPr/>
        </p:nvPicPr>
        <p:blipFill>
          <a:blip r:embed="rId4"/>
          <a:stretch>
            <a:fillRect/>
          </a:stretch>
        </p:blipFill>
        <p:spPr>
          <a:xfrm>
            <a:off x="6278054" y="4923764"/>
            <a:ext cx="718992" cy="507524"/>
          </a:xfrm>
          <a:prstGeom prst="rect">
            <a:avLst/>
          </a:prstGeom>
        </p:spPr>
      </p:pic>
      <p:sp>
        <p:nvSpPr>
          <p:cNvPr id="7" name="TextBox 6">
            <a:extLst>
              <a:ext uri="{FF2B5EF4-FFF2-40B4-BE49-F238E27FC236}">
                <a16:creationId xmlns:a16="http://schemas.microsoft.com/office/drawing/2014/main" id="{3F4696B6-E524-45D6-A966-ADD8AF1D4BA6}"/>
              </a:ext>
            </a:extLst>
          </p:cNvPr>
          <p:cNvSpPr txBox="1"/>
          <p:nvPr/>
        </p:nvSpPr>
        <p:spPr>
          <a:xfrm>
            <a:off x="6997046" y="4973457"/>
            <a:ext cx="3566104" cy="1015663"/>
          </a:xfrm>
          <a:prstGeom prst="rect">
            <a:avLst/>
          </a:prstGeom>
          <a:noFill/>
        </p:spPr>
        <p:txBody>
          <a:bodyPr wrap="none" rtlCol="0">
            <a:spAutoFit/>
          </a:bodyPr>
          <a:lstStyle/>
          <a:p>
            <a:r>
              <a:rPr lang="es-GT" sz="2000" dirty="0">
                <a:solidFill>
                  <a:srgbClr val="002060"/>
                </a:solidFill>
                <a:hlinkClick r:id="rId5">
                  <a:extLst>
                    <a:ext uri="{A12FA001-AC4F-418D-AE19-62706E023703}">
                      <ahyp:hlinkClr xmlns:ahyp="http://schemas.microsoft.com/office/drawing/2018/hyperlinkcolor" val="tx"/>
                    </a:ext>
                  </a:extLst>
                </a:hlinkClick>
              </a:rPr>
              <a:t>epineda.amezquita@gmail.com</a:t>
            </a:r>
            <a:endParaRPr lang="es-GT" sz="2000" dirty="0">
              <a:solidFill>
                <a:srgbClr val="002060"/>
              </a:solidFill>
            </a:endParaRPr>
          </a:p>
          <a:p>
            <a:endParaRPr lang="es-GT" sz="2000" dirty="0">
              <a:solidFill>
                <a:srgbClr val="002060"/>
              </a:solidFill>
            </a:endParaRPr>
          </a:p>
          <a:p>
            <a:endParaRPr lang="en-US" sz="2000" dirty="0">
              <a:solidFill>
                <a:srgbClr val="002060"/>
              </a:solidFill>
            </a:endParaRPr>
          </a:p>
        </p:txBody>
      </p:sp>
    </p:spTree>
    <p:extLst>
      <p:ext uri="{BB962C8B-B14F-4D97-AF65-F5344CB8AC3E}">
        <p14:creationId xmlns:p14="http://schemas.microsoft.com/office/powerpoint/2010/main" val="1939567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20">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2"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3"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30" name="Rectangle 24">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9DAECBC-028C-476E-A37D-AA9312448966}"/>
              </a:ext>
            </a:extLst>
          </p:cNvPr>
          <p:cNvPicPr>
            <a:picLocks noChangeAspect="1"/>
          </p:cNvPicPr>
          <p:nvPr/>
        </p:nvPicPr>
        <p:blipFill rotWithShape="1">
          <a:blip r:embed="rId2"/>
          <a:srcRect t="21199" b="18155"/>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25F2FD-D7DF-470A-91EF-EC0563F39DC2}"/>
              </a:ext>
            </a:extLst>
          </p:cNvPr>
          <p:cNvSpPr>
            <a:spLocks noGrp="1"/>
          </p:cNvSpPr>
          <p:nvPr>
            <p:ph type="title"/>
          </p:nvPr>
        </p:nvSpPr>
        <p:spPr>
          <a:xfrm>
            <a:off x="6298010" y="4333009"/>
            <a:ext cx="5268177" cy="1086237"/>
          </a:xfrm>
        </p:spPr>
        <p:txBody>
          <a:bodyPr vert="horz" lIns="91440" tIns="45720" rIns="91440" bIns="45720" rtlCol="0" anchor="b">
            <a:normAutofit/>
          </a:bodyPr>
          <a:lstStyle/>
          <a:p>
            <a:r>
              <a:rPr lang="en-US" sz="3600" cap="all">
                <a:solidFill>
                  <a:srgbClr val="FFFFFF"/>
                </a:solidFill>
              </a:rPr>
              <a:t>Exoplanetas</a:t>
            </a:r>
            <a:endParaRPr lang="en-US" sz="3600" cap="all" dirty="0">
              <a:solidFill>
                <a:srgbClr val="FFFFFF"/>
              </a:solidFill>
            </a:endParaRPr>
          </a:p>
        </p:txBody>
      </p:sp>
      <p:sp>
        <p:nvSpPr>
          <p:cNvPr id="29" name="Freeform: Shape 28">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Tree>
    <p:extLst>
      <p:ext uri="{BB962C8B-B14F-4D97-AF65-F5344CB8AC3E}">
        <p14:creationId xmlns:p14="http://schemas.microsoft.com/office/powerpoint/2010/main" val="3968369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F0F3B5-E797-4ED9-AD8D-446A7066D102}"/>
              </a:ext>
            </a:extLst>
          </p:cNvPr>
          <p:cNvSpPr>
            <a:spLocks noGrp="1"/>
          </p:cNvSpPr>
          <p:nvPr>
            <p:ph type="body" idx="1"/>
          </p:nvPr>
        </p:nvSpPr>
        <p:spPr/>
        <p:txBody>
          <a:bodyPr/>
          <a:lstStyle/>
          <a:p>
            <a:endParaRPr lang="en-US"/>
          </a:p>
        </p:txBody>
      </p:sp>
      <p:pic>
        <p:nvPicPr>
          <p:cNvPr id="7" name="Content Placeholder 6">
            <a:extLst>
              <a:ext uri="{FF2B5EF4-FFF2-40B4-BE49-F238E27FC236}">
                <a16:creationId xmlns:a16="http://schemas.microsoft.com/office/drawing/2014/main" id="{DB67E91D-D104-438B-AF04-61CC2359A60E}"/>
              </a:ext>
            </a:extLst>
          </p:cNvPr>
          <p:cNvPicPr>
            <a:picLocks noGrp="1" noChangeAspect="1"/>
          </p:cNvPicPr>
          <p:nvPr>
            <p:ph sz="half" idx="2"/>
          </p:nvPr>
        </p:nvPicPr>
        <p:blipFill>
          <a:blip r:embed="rId2"/>
          <a:stretch>
            <a:fillRect/>
          </a:stretch>
        </p:blipFill>
        <p:spPr>
          <a:xfrm>
            <a:off x="1447921" y="1719340"/>
            <a:ext cx="4724279" cy="2890871"/>
          </a:xfrm>
          <a:prstGeom prst="rect">
            <a:avLst/>
          </a:prstGeom>
        </p:spPr>
      </p:pic>
      <p:sp>
        <p:nvSpPr>
          <p:cNvPr id="5" name="Text Placeholder 4">
            <a:extLst>
              <a:ext uri="{FF2B5EF4-FFF2-40B4-BE49-F238E27FC236}">
                <a16:creationId xmlns:a16="http://schemas.microsoft.com/office/drawing/2014/main" id="{F7569FF2-2D5B-4E96-A028-5440871E0676}"/>
              </a:ext>
            </a:extLst>
          </p:cNvPr>
          <p:cNvSpPr>
            <a:spLocks noGrp="1"/>
          </p:cNvSpPr>
          <p:nvPr>
            <p:ph type="body" sz="quarter" idx="3"/>
          </p:nvPr>
        </p:nvSpPr>
        <p:spPr>
          <a:xfrm>
            <a:off x="6714040" y="4888046"/>
            <a:ext cx="4443984" cy="823912"/>
          </a:xfrm>
        </p:spPr>
        <p:txBody>
          <a:bodyPr/>
          <a:lstStyle/>
          <a:p>
            <a:pPr marL="457200" indent="-457200">
              <a:buFont typeface="Arial" panose="020B0604020202020204" pitchFamily="34" charset="0"/>
              <a:buChar char="•"/>
            </a:pPr>
            <a:r>
              <a:rPr lang="es-GT" dirty="0"/>
              <a:t>Planetas orbitando otras estrellas</a:t>
            </a:r>
          </a:p>
          <a:p>
            <a:pPr marL="457200" indent="-457200">
              <a:buFont typeface="Arial" panose="020B0604020202020204" pitchFamily="34" charset="0"/>
              <a:buChar char="•"/>
            </a:pPr>
            <a:r>
              <a:rPr lang="es-GT" dirty="0"/>
              <a:t>Descubrimientos iniciales alrededor del año 1990.</a:t>
            </a:r>
          </a:p>
          <a:p>
            <a:pPr marL="457200" indent="-457200">
              <a:buFont typeface="Arial" panose="020B0604020202020204" pitchFamily="34" charset="0"/>
              <a:buChar char="•"/>
            </a:pPr>
            <a:r>
              <a:rPr lang="es-GT" dirty="0"/>
              <a:t>Avance con los telescopios espaciales </a:t>
            </a:r>
            <a:r>
              <a:rPr lang="es-GT" dirty="0" err="1"/>
              <a:t>Corot</a:t>
            </a:r>
            <a:r>
              <a:rPr lang="es-GT" dirty="0"/>
              <a:t> y Kepler </a:t>
            </a:r>
          </a:p>
          <a:p>
            <a:pPr marL="457200" indent="-457200">
              <a:buFont typeface="Arial" panose="020B0604020202020204" pitchFamily="34" charset="0"/>
              <a:buChar char="•"/>
            </a:pPr>
            <a:endParaRPr lang="es-GT" dirty="0"/>
          </a:p>
          <a:p>
            <a:endParaRPr lang="en-US" dirty="0"/>
          </a:p>
        </p:txBody>
      </p:sp>
      <p:sp>
        <p:nvSpPr>
          <p:cNvPr id="10" name="TextBox 9">
            <a:extLst>
              <a:ext uri="{FF2B5EF4-FFF2-40B4-BE49-F238E27FC236}">
                <a16:creationId xmlns:a16="http://schemas.microsoft.com/office/drawing/2014/main" id="{C833A896-F0CB-40AF-9608-C50A8D0E7457}"/>
              </a:ext>
            </a:extLst>
          </p:cNvPr>
          <p:cNvSpPr txBox="1"/>
          <p:nvPr/>
        </p:nvSpPr>
        <p:spPr>
          <a:xfrm>
            <a:off x="1758462" y="315045"/>
            <a:ext cx="5387926" cy="830997"/>
          </a:xfrm>
          <a:prstGeom prst="rect">
            <a:avLst/>
          </a:prstGeom>
          <a:noFill/>
        </p:spPr>
        <p:txBody>
          <a:bodyPr wrap="square" rtlCol="0">
            <a:spAutoFit/>
          </a:bodyPr>
          <a:lstStyle/>
          <a:p>
            <a:r>
              <a:rPr lang="es-GT" sz="4800" b="1" dirty="0"/>
              <a:t>¿Qué son?</a:t>
            </a:r>
            <a:endParaRPr lang="en-US" sz="4800" b="1" dirty="0"/>
          </a:p>
        </p:txBody>
      </p:sp>
    </p:spTree>
    <p:extLst>
      <p:ext uri="{BB962C8B-B14F-4D97-AF65-F5344CB8AC3E}">
        <p14:creationId xmlns:p14="http://schemas.microsoft.com/office/powerpoint/2010/main" val="2019270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5A61D-74F4-42F3-8BEF-1E39471FAB21}"/>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5100" cap="all"/>
              <a:t>Zona habitable</a:t>
            </a:r>
          </a:p>
        </p:txBody>
      </p:sp>
      <p:sp>
        <p:nvSpPr>
          <p:cNvPr id="15"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Content Placeholder 3">
            <a:extLst>
              <a:ext uri="{FF2B5EF4-FFF2-40B4-BE49-F238E27FC236}">
                <a16:creationId xmlns:a16="http://schemas.microsoft.com/office/drawing/2014/main" id="{E84214E2-F77A-47BF-82BE-7ED41086149F}"/>
              </a:ext>
            </a:extLst>
          </p:cNvPr>
          <p:cNvPicPr>
            <a:picLocks noGrp="1" noChangeAspect="1"/>
          </p:cNvPicPr>
          <p:nvPr>
            <p:ph idx="1"/>
          </p:nvPr>
        </p:nvPicPr>
        <p:blipFill>
          <a:blip r:embed="rId2"/>
          <a:stretch>
            <a:fillRect/>
          </a:stretch>
        </p:blipFill>
        <p:spPr>
          <a:xfrm>
            <a:off x="1294614" y="1281306"/>
            <a:ext cx="5823635" cy="4616120"/>
          </a:xfrm>
          <a:prstGeom prst="rect">
            <a:avLst/>
          </a:prstGeom>
        </p:spPr>
      </p:pic>
    </p:spTree>
    <p:extLst>
      <p:ext uri="{BB962C8B-B14F-4D97-AF65-F5344CB8AC3E}">
        <p14:creationId xmlns:p14="http://schemas.microsoft.com/office/powerpoint/2010/main" val="516779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AA0B5-8B27-4198-BD94-2C13C8BA3A19}"/>
              </a:ext>
            </a:extLst>
          </p:cNvPr>
          <p:cNvSpPr>
            <a:spLocks noGrp="1"/>
          </p:cNvSpPr>
          <p:nvPr>
            <p:ph type="title"/>
          </p:nvPr>
        </p:nvSpPr>
        <p:spPr/>
        <p:txBody>
          <a:bodyPr/>
          <a:lstStyle/>
          <a:p>
            <a:r>
              <a:rPr lang="es-GT" dirty="0"/>
              <a:t>Preguntas frecuentes:</a:t>
            </a:r>
            <a:endParaRPr lang="en-US" dirty="0"/>
          </a:p>
        </p:txBody>
      </p:sp>
      <p:sp>
        <p:nvSpPr>
          <p:cNvPr id="3" name="Content Placeholder 2">
            <a:extLst>
              <a:ext uri="{FF2B5EF4-FFF2-40B4-BE49-F238E27FC236}">
                <a16:creationId xmlns:a16="http://schemas.microsoft.com/office/drawing/2014/main" id="{BDC99FD8-D586-4203-993B-C43BF4045867}"/>
              </a:ext>
            </a:extLst>
          </p:cNvPr>
          <p:cNvSpPr>
            <a:spLocks noGrp="1"/>
          </p:cNvSpPr>
          <p:nvPr>
            <p:ph idx="1"/>
          </p:nvPr>
        </p:nvSpPr>
        <p:spPr>
          <a:xfrm>
            <a:off x="1570382" y="1755913"/>
            <a:ext cx="7054948" cy="3581400"/>
          </a:xfrm>
        </p:spPr>
        <p:txBody>
          <a:bodyPr>
            <a:normAutofit/>
          </a:bodyPr>
          <a:lstStyle/>
          <a:p>
            <a:r>
              <a:rPr lang="es-GT" sz="2800" dirty="0"/>
              <a:t>¿Temperatura?</a:t>
            </a:r>
          </a:p>
          <a:p>
            <a:r>
              <a:rPr lang="es-GT" sz="2800" dirty="0"/>
              <a:t>¿Distancia?</a:t>
            </a:r>
          </a:p>
          <a:p>
            <a:r>
              <a:rPr lang="es-GT" sz="2800" dirty="0"/>
              <a:t>¿Es menor o mayor que la Tierra?</a:t>
            </a:r>
            <a:endParaRPr lang="en-US" sz="2800" dirty="0"/>
          </a:p>
          <a:p>
            <a:r>
              <a:rPr lang="es-GT" sz="2800" dirty="0"/>
              <a:t>¿Es posible la vida?</a:t>
            </a:r>
            <a:endParaRPr lang="en-US" sz="2800" dirty="0"/>
          </a:p>
          <a:p>
            <a:r>
              <a:rPr lang="es-GT" sz="2800" dirty="0"/>
              <a:t>¿Cómo es su estrella que la orbita?</a:t>
            </a:r>
            <a:endParaRPr lang="en-US" sz="2800" dirty="0"/>
          </a:p>
          <a:p>
            <a:r>
              <a:rPr lang="es-GT" sz="2800" dirty="0"/>
              <a:t>¿Cómo es su órbita, rotación sincrónica?</a:t>
            </a:r>
            <a:endParaRPr lang="en-US" sz="2800" dirty="0"/>
          </a:p>
          <a:p>
            <a:endParaRPr lang="en-US" sz="2800" dirty="0"/>
          </a:p>
        </p:txBody>
      </p:sp>
    </p:spTree>
    <p:extLst>
      <p:ext uri="{BB962C8B-B14F-4D97-AF65-F5344CB8AC3E}">
        <p14:creationId xmlns:p14="http://schemas.microsoft.com/office/powerpoint/2010/main" val="2952620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8FDD-4313-4502-8FC3-CE0BFD1F5C1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88665E8-F79D-4EB7-9B28-1CA528AD6CAF}"/>
              </a:ext>
            </a:extLst>
          </p:cNvPr>
          <p:cNvPicPr>
            <a:picLocks noGrp="1" noChangeAspect="1"/>
          </p:cNvPicPr>
          <p:nvPr>
            <p:ph idx="1"/>
          </p:nvPr>
        </p:nvPicPr>
        <p:blipFill>
          <a:blip r:embed="rId2"/>
          <a:stretch>
            <a:fillRect/>
          </a:stretch>
        </p:blipFill>
        <p:spPr>
          <a:xfrm>
            <a:off x="865162" y="189914"/>
            <a:ext cx="11008657" cy="6478172"/>
          </a:xfrm>
          <a:prstGeom prst="rect">
            <a:avLst/>
          </a:prstGeom>
        </p:spPr>
      </p:pic>
    </p:spTree>
    <p:extLst>
      <p:ext uri="{BB962C8B-B14F-4D97-AF65-F5344CB8AC3E}">
        <p14:creationId xmlns:p14="http://schemas.microsoft.com/office/powerpoint/2010/main" val="2154449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C626C42-4B22-4BB8-A644-444779BBF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056" y="46129"/>
            <a:ext cx="9298744" cy="6811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74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2A15-1667-4C88-878D-B006ED9BF404}"/>
              </a:ext>
            </a:extLst>
          </p:cNvPr>
          <p:cNvSpPr>
            <a:spLocks noGrp="1"/>
          </p:cNvSpPr>
          <p:nvPr>
            <p:ph type="title"/>
          </p:nvPr>
        </p:nvSpPr>
        <p:spPr/>
        <p:txBody>
          <a:bodyPr/>
          <a:lstStyle/>
          <a:p>
            <a:r>
              <a:rPr lang="en-US" dirty="0" err="1"/>
              <a:t>Sonda</a:t>
            </a:r>
            <a:r>
              <a:rPr lang="en-US" dirty="0"/>
              <a:t> Kepler</a:t>
            </a:r>
          </a:p>
        </p:txBody>
      </p:sp>
      <p:sp>
        <p:nvSpPr>
          <p:cNvPr id="3" name="Text Placeholder 2">
            <a:extLst>
              <a:ext uri="{FF2B5EF4-FFF2-40B4-BE49-F238E27FC236}">
                <a16:creationId xmlns:a16="http://schemas.microsoft.com/office/drawing/2014/main" id="{AE0CA31B-015B-48B2-A1E1-9802054851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26885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8D9CFC7-D7F3-4571-A433-AF54CB3D5C33}"/>
              </a:ext>
            </a:extLst>
          </p:cNvPr>
          <p:cNvSpPr>
            <a:spLocks noGrp="1"/>
          </p:cNvSpPr>
          <p:nvPr>
            <p:ph type="body" idx="1"/>
          </p:nvPr>
        </p:nvSpPr>
        <p:spPr/>
        <p:txBody>
          <a:bodyPr/>
          <a:lstStyle/>
          <a:p>
            <a:endParaRPr lang="en-US"/>
          </a:p>
        </p:txBody>
      </p:sp>
      <p:pic>
        <p:nvPicPr>
          <p:cNvPr id="7" name="Content Placeholder 6">
            <a:extLst>
              <a:ext uri="{FF2B5EF4-FFF2-40B4-BE49-F238E27FC236}">
                <a16:creationId xmlns:a16="http://schemas.microsoft.com/office/drawing/2014/main" id="{FB699DEB-DB4E-4E59-8F2E-B824F2EA8C1D}"/>
              </a:ext>
            </a:extLst>
          </p:cNvPr>
          <p:cNvPicPr>
            <a:picLocks noGrp="1" noChangeAspect="1"/>
          </p:cNvPicPr>
          <p:nvPr>
            <p:ph sz="half" idx="2"/>
          </p:nvPr>
        </p:nvPicPr>
        <p:blipFill>
          <a:blip r:embed="rId2"/>
          <a:stretch>
            <a:fillRect/>
          </a:stretch>
        </p:blipFill>
        <p:spPr>
          <a:xfrm>
            <a:off x="781878" y="975691"/>
            <a:ext cx="6768057" cy="4906617"/>
          </a:xfrm>
          <a:prstGeom prst="rect">
            <a:avLst/>
          </a:prstGeom>
        </p:spPr>
      </p:pic>
      <p:sp>
        <p:nvSpPr>
          <p:cNvPr id="6" name="Content Placeholder 5">
            <a:extLst>
              <a:ext uri="{FF2B5EF4-FFF2-40B4-BE49-F238E27FC236}">
                <a16:creationId xmlns:a16="http://schemas.microsoft.com/office/drawing/2014/main" id="{C9243A89-311D-4891-8F62-C40D1371164F}"/>
              </a:ext>
            </a:extLst>
          </p:cNvPr>
          <p:cNvSpPr>
            <a:spLocks noGrp="1"/>
          </p:cNvSpPr>
          <p:nvPr>
            <p:ph sz="quarter" idx="4"/>
          </p:nvPr>
        </p:nvSpPr>
        <p:spPr>
          <a:xfrm>
            <a:off x="7553738" y="685800"/>
            <a:ext cx="4008784" cy="5874025"/>
          </a:xfrm>
        </p:spPr>
        <p:txBody>
          <a:bodyPr>
            <a:normAutofit lnSpcReduction="10000"/>
          </a:bodyPr>
          <a:lstStyle/>
          <a:p>
            <a:r>
              <a:rPr lang="es-GT" sz="2400" dirty="0"/>
              <a:t>Telescopio espacial </a:t>
            </a:r>
          </a:p>
          <a:p>
            <a:r>
              <a:rPr lang="es-GT" sz="2400" dirty="0"/>
              <a:t>Lanzada en 2009</a:t>
            </a:r>
          </a:p>
          <a:p>
            <a:r>
              <a:rPr lang="es-GT" sz="2400" dirty="0"/>
              <a:t>4.7m X 2.7m, 1039 Kg</a:t>
            </a:r>
          </a:p>
          <a:p>
            <a:r>
              <a:rPr lang="es-GT" sz="2400" dirty="0"/>
              <a:t>Misión:</a:t>
            </a:r>
          </a:p>
          <a:p>
            <a:pPr lvl="1"/>
            <a:r>
              <a:rPr lang="es-GT" sz="2400" dirty="0"/>
              <a:t>Buscar exoplanetas.</a:t>
            </a:r>
          </a:p>
          <a:p>
            <a:pPr lvl="1"/>
            <a:r>
              <a:rPr lang="en-US" sz="2400" dirty="0" err="1"/>
              <a:t>Interés</a:t>
            </a:r>
            <a:r>
              <a:rPr lang="en-US" sz="2400" dirty="0"/>
              <a:t> especial </a:t>
            </a:r>
            <a:r>
              <a:rPr lang="en-US" sz="2400" dirty="0" err="1"/>
              <a:t>en</a:t>
            </a:r>
            <a:r>
              <a:rPr lang="en-US" sz="2400" dirty="0"/>
              <a:t> </a:t>
            </a:r>
            <a:r>
              <a:rPr lang="en-US" sz="2400" dirty="0" err="1"/>
              <a:t>planetas</a:t>
            </a:r>
            <a:r>
              <a:rPr lang="en-US" sz="2400" dirty="0"/>
              <a:t> </a:t>
            </a:r>
            <a:r>
              <a:rPr lang="en-US" sz="2400" dirty="0" err="1"/>
              <a:t>habitables</a:t>
            </a:r>
            <a:r>
              <a:rPr lang="en-US" sz="2400" dirty="0"/>
              <a:t>.</a:t>
            </a:r>
          </a:p>
          <a:p>
            <a:pPr lvl="1"/>
            <a:r>
              <a:rPr lang="en-US" sz="2400" dirty="0" err="1"/>
              <a:t>Tiempo</a:t>
            </a:r>
            <a:r>
              <a:rPr lang="en-US" sz="2400" dirty="0"/>
              <a:t> de </a:t>
            </a:r>
            <a:r>
              <a:rPr lang="en-US" sz="2400" dirty="0" err="1"/>
              <a:t>vida</a:t>
            </a:r>
            <a:r>
              <a:rPr lang="en-US" sz="2400" dirty="0"/>
              <a:t> </a:t>
            </a:r>
            <a:r>
              <a:rPr lang="en-US" sz="2400" dirty="0" err="1"/>
              <a:t>esperado</a:t>
            </a:r>
            <a:r>
              <a:rPr lang="en-US" sz="2400" dirty="0"/>
              <a:t> 3.5 </a:t>
            </a:r>
            <a:r>
              <a:rPr lang="en-US" sz="2400" dirty="0" err="1"/>
              <a:t>años</a:t>
            </a:r>
            <a:r>
              <a:rPr lang="en-US" sz="2400" dirty="0"/>
              <a:t>.</a:t>
            </a:r>
          </a:p>
          <a:p>
            <a:pPr lvl="1"/>
            <a:r>
              <a:rPr lang="en-US" sz="2400" dirty="0"/>
              <a:t>9 </a:t>
            </a:r>
            <a:r>
              <a:rPr lang="en-US" sz="2400" dirty="0" err="1"/>
              <a:t>años</a:t>
            </a:r>
            <a:r>
              <a:rPr lang="en-US" sz="2400" dirty="0"/>
              <a:t> de </a:t>
            </a:r>
            <a:r>
              <a:rPr lang="en-US" sz="2400" dirty="0" err="1"/>
              <a:t>operación</a:t>
            </a:r>
            <a:endParaRPr lang="en-US" sz="2400" dirty="0"/>
          </a:p>
          <a:p>
            <a:pPr lvl="1"/>
            <a:r>
              <a:rPr lang="en-US" sz="2400" dirty="0" err="1"/>
              <a:t>Alrededor</a:t>
            </a:r>
            <a:r>
              <a:rPr lang="en-US" sz="2400" dirty="0"/>
              <a:t> de 2700 </a:t>
            </a:r>
            <a:r>
              <a:rPr lang="en-US" sz="2400" dirty="0" err="1"/>
              <a:t>planetas</a:t>
            </a:r>
            <a:r>
              <a:rPr lang="en-US" sz="2400" dirty="0"/>
              <a:t> </a:t>
            </a:r>
            <a:r>
              <a:rPr lang="en-US" sz="2400" dirty="0" err="1"/>
              <a:t>descubiertos</a:t>
            </a:r>
            <a:r>
              <a:rPr lang="en-US" sz="2400" dirty="0"/>
              <a:t>.</a:t>
            </a:r>
          </a:p>
          <a:p>
            <a:pPr lvl="1"/>
            <a:r>
              <a:rPr lang="en-US" sz="2400" dirty="0"/>
              <a:t>50,000 </a:t>
            </a:r>
            <a:r>
              <a:rPr lang="en-US" sz="2400" dirty="0" err="1"/>
              <a:t>estrellas</a:t>
            </a:r>
            <a:r>
              <a:rPr lang="en-US" sz="2400" dirty="0"/>
              <a:t> </a:t>
            </a:r>
            <a:r>
              <a:rPr lang="en-US" sz="2400" dirty="0" err="1"/>
              <a:t>descubiertas</a:t>
            </a:r>
            <a:r>
              <a:rPr lang="en-US" sz="2400" dirty="0"/>
              <a:t>.</a:t>
            </a:r>
          </a:p>
        </p:txBody>
      </p:sp>
    </p:spTree>
    <p:extLst>
      <p:ext uri="{BB962C8B-B14F-4D97-AF65-F5344CB8AC3E}">
        <p14:creationId xmlns:p14="http://schemas.microsoft.com/office/powerpoint/2010/main" val="2550168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04E2A-11E7-4EE6-861F-40B52BD35F4B}"/>
              </a:ext>
            </a:extLst>
          </p:cNvPr>
          <p:cNvSpPr>
            <a:spLocks noGrp="1"/>
          </p:cNvSpPr>
          <p:nvPr>
            <p:ph type="title"/>
          </p:nvPr>
        </p:nvSpPr>
        <p:spPr>
          <a:xfrm>
            <a:off x="6389914" y="685800"/>
            <a:ext cx="5127172" cy="1485900"/>
          </a:xfrm>
        </p:spPr>
        <p:txBody>
          <a:bodyPr>
            <a:normAutofit/>
          </a:bodyPr>
          <a:lstStyle/>
          <a:p>
            <a:r>
              <a:rPr lang="es-GT" dirty="0"/>
              <a:t>Datos importantes</a:t>
            </a:r>
            <a:endParaRPr lang="en-US" dirty="0"/>
          </a:p>
        </p:txBody>
      </p:sp>
      <p:sp>
        <p:nvSpPr>
          <p:cNvPr id="9" name="Rectangle 8">
            <a:extLst>
              <a:ext uri="{FF2B5EF4-FFF2-40B4-BE49-F238E27FC236}">
                <a16:creationId xmlns:a16="http://schemas.microsoft.com/office/drawing/2014/main" id="{A67E2D8A-19BE-48A0-889C-CCAC02348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061FDC28-8600-491D-9972-87B0D39122BF}"/>
              </a:ext>
            </a:extLst>
          </p:cNvPr>
          <p:cNvPicPr>
            <a:picLocks noChangeAspect="1"/>
          </p:cNvPicPr>
          <p:nvPr/>
        </p:nvPicPr>
        <p:blipFill>
          <a:blip r:embed="rId2"/>
          <a:stretch>
            <a:fillRect/>
          </a:stretch>
        </p:blipFill>
        <p:spPr>
          <a:xfrm>
            <a:off x="1040375" y="621909"/>
            <a:ext cx="5349539" cy="6106551"/>
          </a:xfrm>
          <a:prstGeom prst="rect">
            <a:avLst/>
          </a:prstGeom>
        </p:spPr>
      </p:pic>
      <p:sp>
        <p:nvSpPr>
          <p:cNvPr id="3" name="Content Placeholder 2">
            <a:extLst>
              <a:ext uri="{FF2B5EF4-FFF2-40B4-BE49-F238E27FC236}">
                <a16:creationId xmlns:a16="http://schemas.microsoft.com/office/drawing/2014/main" id="{C704FECE-FA6F-4A11-B418-6D725563AFEC}"/>
              </a:ext>
            </a:extLst>
          </p:cNvPr>
          <p:cNvSpPr>
            <a:spLocks noGrp="1"/>
          </p:cNvSpPr>
          <p:nvPr>
            <p:ph idx="1"/>
          </p:nvPr>
        </p:nvSpPr>
        <p:spPr>
          <a:xfrm>
            <a:off x="6389914" y="2286000"/>
            <a:ext cx="5127172" cy="3581400"/>
          </a:xfrm>
        </p:spPr>
        <p:txBody>
          <a:bodyPr>
            <a:normAutofit/>
          </a:bodyPr>
          <a:lstStyle/>
          <a:p>
            <a:r>
              <a:rPr lang="es-GT"/>
              <a:t>Oficialmente dada de baja en 2018</a:t>
            </a:r>
          </a:p>
          <a:p>
            <a:r>
              <a:rPr lang="es-GT"/>
              <a:t>Campo de visión en la constelación del Cisne</a:t>
            </a:r>
          </a:p>
          <a:p>
            <a:r>
              <a:rPr lang="en-US"/>
              <a:t>Permitió entender que hay mas planetas que estrellas y que casi siempre hay por lo menos un planeta orbitando a una estrella.</a:t>
            </a:r>
          </a:p>
          <a:p>
            <a:r>
              <a:rPr lang="en-US"/>
              <a:t>Su susesor es el TESS, lanzado en 2018</a:t>
            </a:r>
          </a:p>
          <a:p>
            <a:endParaRPr lang="en-US" dirty="0"/>
          </a:p>
        </p:txBody>
      </p:sp>
    </p:spTree>
    <p:extLst>
      <p:ext uri="{BB962C8B-B14F-4D97-AF65-F5344CB8AC3E}">
        <p14:creationId xmlns:p14="http://schemas.microsoft.com/office/powerpoint/2010/main" val="4218530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01F4B-B94E-4C4E-A27E-4E71FE0106B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3E51A58-E3C3-473C-A4AB-FD6CE29E606C}"/>
              </a:ext>
            </a:extLst>
          </p:cNvPr>
          <p:cNvPicPr>
            <a:picLocks noChangeAspect="1"/>
          </p:cNvPicPr>
          <p:nvPr/>
        </p:nvPicPr>
        <p:blipFill>
          <a:blip r:embed="rId2"/>
          <a:stretch>
            <a:fillRect/>
          </a:stretch>
        </p:blipFill>
        <p:spPr>
          <a:xfrm>
            <a:off x="877272" y="503478"/>
            <a:ext cx="11052131" cy="5851044"/>
          </a:xfrm>
          <a:prstGeom prst="rect">
            <a:avLst/>
          </a:prstGeom>
        </p:spPr>
      </p:pic>
      <p:sp>
        <p:nvSpPr>
          <p:cNvPr id="4" name="TextBox 3">
            <a:extLst>
              <a:ext uri="{FF2B5EF4-FFF2-40B4-BE49-F238E27FC236}">
                <a16:creationId xmlns:a16="http://schemas.microsoft.com/office/drawing/2014/main" id="{B0DE9E60-0D48-4FB3-8D52-646D41E943C0}"/>
              </a:ext>
            </a:extLst>
          </p:cNvPr>
          <p:cNvSpPr txBox="1"/>
          <p:nvPr/>
        </p:nvSpPr>
        <p:spPr>
          <a:xfrm>
            <a:off x="1371600" y="134146"/>
            <a:ext cx="1999971" cy="369332"/>
          </a:xfrm>
          <a:prstGeom prst="rect">
            <a:avLst/>
          </a:prstGeom>
          <a:noFill/>
        </p:spPr>
        <p:txBody>
          <a:bodyPr wrap="none" rtlCol="0">
            <a:spAutoFit/>
          </a:bodyPr>
          <a:lstStyle/>
          <a:p>
            <a:r>
              <a:rPr lang="es-GT" dirty="0"/>
              <a:t>Pequeños eclipses</a:t>
            </a:r>
            <a:endParaRPr lang="en-US" dirty="0"/>
          </a:p>
        </p:txBody>
      </p:sp>
    </p:spTree>
    <p:extLst>
      <p:ext uri="{BB962C8B-B14F-4D97-AF65-F5344CB8AC3E}">
        <p14:creationId xmlns:p14="http://schemas.microsoft.com/office/powerpoint/2010/main" val="3151112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EA3A5-E229-41DC-A790-46275AB445F5}"/>
              </a:ext>
            </a:extLst>
          </p:cNvPr>
          <p:cNvSpPr>
            <a:spLocks noGrp="1"/>
          </p:cNvSpPr>
          <p:nvPr>
            <p:ph type="title"/>
          </p:nvPr>
        </p:nvSpPr>
        <p:spPr>
          <a:xfrm>
            <a:off x="1603513" y="2169216"/>
            <a:ext cx="2888973" cy="1485900"/>
          </a:xfrm>
        </p:spPr>
        <p:txBody>
          <a:bodyPr>
            <a:normAutofit/>
          </a:bodyPr>
          <a:lstStyle/>
          <a:p>
            <a:r>
              <a:rPr lang="es-GT" sz="6000" dirty="0"/>
              <a:t>Agenda</a:t>
            </a:r>
            <a:endParaRPr lang="en-US" sz="6000" dirty="0"/>
          </a:p>
        </p:txBody>
      </p:sp>
      <p:sp>
        <p:nvSpPr>
          <p:cNvPr id="3" name="Content Placeholder 2">
            <a:extLst>
              <a:ext uri="{FF2B5EF4-FFF2-40B4-BE49-F238E27FC236}">
                <a16:creationId xmlns:a16="http://schemas.microsoft.com/office/drawing/2014/main" id="{FCFC3DD2-1AA5-4583-AA31-26698413745D}"/>
              </a:ext>
            </a:extLst>
          </p:cNvPr>
          <p:cNvSpPr>
            <a:spLocks noGrp="1"/>
          </p:cNvSpPr>
          <p:nvPr>
            <p:ph idx="1"/>
          </p:nvPr>
        </p:nvSpPr>
        <p:spPr>
          <a:xfrm>
            <a:off x="5804452" y="888724"/>
            <a:ext cx="5599043" cy="5080552"/>
          </a:xfrm>
        </p:spPr>
        <p:txBody>
          <a:bodyPr>
            <a:normAutofit/>
          </a:bodyPr>
          <a:lstStyle/>
          <a:p>
            <a:r>
              <a:rPr lang="en-US" sz="3200" dirty="0" err="1"/>
              <a:t>Nuestro</a:t>
            </a:r>
            <a:r>
              <a:rPr lang="en-US" sz="3200" dirty="0"/>
              <a:t> </a:t>
            </a:r>
            <a:r>
              <a:rPr lang="en-US" sz="3200" dirty="0" err="1"/>
              <a:t>sistema</a:t>
            </a:r>
            <a:r>
              <a:rPr lang="en-US" sz="3200" dirty="0"/>
              <a:t> solar.</a:t>
            </a:r>
          </a:p>
          <a:p>
            <a:r>
              <a:rPr lang="en-US" sz="3200" dirty="0" err="1"/>
              <a:t>Exoplanetas</a:t>
            </a:r>
            <a:r>
              <a:rPr lang="en-US" sz="3200" dirty="0"/>
              <a:t>.</a:t>
            </a:r>
          </a:p>
          <a:p>
            <a:r>
              <a:rPr lang="en-US" sz="3200" dirty="0" err="1"/>
              <a:t>Sonda</a:t>
            </a:r>
            <a:r>
              <a:rPr lang="en-US" sz="3200" dirty="0"/>
              <a:t> Kepler.</a:t>
            </a:r>
          </a:p>
          <a:p>
            <a:r>
              <a:rPr lang="en-US" sz="3200" dirty="0" err="1"/>
              <a:t>Computadoras</a:t>
            </a:r>
            <a:r>
              <a:rPr lang="en-US" sz="3200" dirty="0"/>
              <a:t> Everywhere.</a:t>
            </a:r>
          </a:p>
          <a:p>
            <a:r>
              <a:rPr lang="en-US" sz="3200" dirty="0" err="1"/>
              <a:t>Inteligencia</a:t>
            </a:r>
            <a:r>
              <a:rPr lang="en-US" sz="3200" dirty="0"/>
              <a:t> Artificial.</a:t>
            </a:r>
          </a:p>
          <a:p>
            <a:r>
              <a:rPr lang="en-US" sz="3200" dirty="0"/>
              <a:t>Machine Learning.</a:t>
            </a:r>
          </a:p>
          <a:p>
            <a:r>
              <a:rPr lang="en-US" sz="3200" dirty="0" err="1"/>
              <a:t>Descubrimiento</a:t>
            </a:r>
            <a:r>
              <a:rPr lang="en-US" sz="3200" dirty="0"/>
              <a:t> de </a:t>
            </a:r>
            <a:r>
              <a:rPr lang="en-US" sz="3200" dirty="0" err="1"/>
              <a:t>planetas</a:t>
            </a:r>
            <a:r>
              <a:rPr lang="en-US" sz="3200" dirty="0"/>
              <a:t>.</a:t>
            </a:r>
          </a:p>
          <a:p>
            <a:r>
              <a:rPr lang="en-US" sz="3200" dirty="0" err="1"/>
              <a:t>Descubrimiento</a:t>
            </a:r>
            <a:r>
              <a:rPr lang="en-US" sz="3200" dirty="0"/>
              <a:t> de galaxias.</a:t>
            </a:r>
          </a:p>
        </p:txBody>
      </p:sp>
    </p:spTree>
    <p:extLst>
      <p:ext uri="{BB962C8B-B14F-4D97-AF65-F5344CB8AC3E}">
        <p14:creationId xmlns:p14="http://schemas.microsoft.com/office/powerpoint/2010/main" val="3016351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1966E-D401-4D2B-8380-8E32FF60CE10}"/>
              </a:ext>
            </a:extLst>
          </p:cNvPr>
          <p:cNvSpPr>
            <a:spLocks noGrp="1"/>
          </p:cNvSpPr>
          <p:nvPr>
            <p:ph type="title"/>
          </p:nvPr>
        </p:nvSpPr>
        <p:spPr>
          <a:xfrm>
            <a:off x="8568711" y="2368182"/>
            <a:ext cx="3053039" cy="1060817"/>
          </a:xfrm>
        </p:spPr>
        <p:txBody>
          <a:bodyPr anchor="b">
            <a:normAutofit fontScale="90000"/>
          </a:bodyPr>
          <a:lstStyle/>
          <a:p>
            <a:r>
              <a:rPr lang="es-GT" sz="2800" dirty="0"/>
              <a:t>Tamaños de exoplanetas encontrados Pre-Kepler</a:t>
            </a:r>
            <a:endParaRPr lang="en-US" sz="2800" dirty="0"/>
          </a:p>
        </p:txBody>
      </p:sp>
      <p:pic>
        <p:nvPicPr>
          <p:cNvPr id="4" name="Content Placeholder 3">
            <a:extLst>
              <a:ext uri="{FF2B5EF4-FFF2-40B4-BE49-F238E27FC236}">
                <a16:creationId xmlns:a16="http://schemas.microsoft.com/office/drawing/2014/main" id="{1A9FDF3E-8642-4829-9067-916E117F9915}"/>
              </a:ext>
            </a:extLst>
          </p:cNvPr>
          <p:cNvPicPr>
            <a:picLocks noChangeAspect="1"/>
          </p:cNvPicPr>
          <p:nvPr/>
        </p:nvPicPr>
        <p:blipFill>
          <a:blip r:embed="rId2"/>
          <a:stretch>
            <a:fillRect/>
          </a:stretch>
        </p:blipFill>
        <p:spPr>
          <a:xfrm>
            <a:off x="456189" y="342131"/>
            <a:ext cx="6859707" cy="6173737"/>
          </a:xfrm>
          <a:prstGeom prst="rect">
            <a:avLst/>
          </a:prstGeom>
        </p:spPr>
      </p:pic>
      <p:sp>
        <p:nvSpPr>
          <p:cNvPr id="13"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413893496"/>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1966E-D401-4D2B-8380-8E32FF60CE10}"/>
              </a:ext>
            </a:extLst>
          </p:cNvPr>
          <p:cNvSpPr>
            <a:spLocks noGrp="1"/>
          </p:cNvSpPr>
          <p:nvPr>
            <p:ph type="title"/>
          </p:nvPr>
        </p:nvSpPr>
        <p:spPr>
          <a:xfrm>
            <a:off x="8471424" y="1110882"/>
            <a:ext cx="3053039" cy="1060817"/>
          </a:xfrm>
        </p:spPr>
        <p:txBody>
          <a:bodyPr anchor="b">
            <a:normAutofit/>
          </a:bodyPr>
          <a:lstStyle/>
          <a:p>
            <a:r>
              <a:rPr lang="es-GT" sz="2800" dirty="0"/>
              <a:t>Confirmados con Kepler</a:t>
            </a:r>
            <a:endParaRPr lang="en-US" sz="2800" dirty="0"/>
          </a:p>
        </p:txBody>
      </p:sp>
      <p:pic>
        <p:nvPicPr>
          <p:cNvPr id="3" name="Picture 2">
            <a:extLst>
              <a:ext uri="{FF2B5EF4-FFF2-40B4-BE49-F238E27FC236}">
                <a16:creationId xmlns:a16="http://schemas.microsoft.com/office/drawing/2014/main" id="{7165A87E-FA0B-41CA-A35B-D43A83CC19EF}"/>
              </a:ext>
            </a:extLst>
          </p:cNvPr>
          <p:cNvPicPr>
            <a:picLocks noChangeAspect="1"/>
          </p:cNvPicPr>
          <p:nvPr/>
        </p:nvPicPr>
        <p:blipFill>
          <a:blip r:embed="rId2"/>
          <a:stretch>
            <a:fillRect/>
          </a:stretch>
        </p:blipFill>
        <p:spPr>
          <a:xfrm>
            <a:off x="1015147" y="0"/>
            <a:ext cx="7320032" cy="6858000"/>
          </a:xfrm>
          <a:prstGeom prst="rect">
            <a:avLst/>
          </a:prstGeom>
        </p:spPr>
      </p:pic>
    </p:spTree>
    <p:extLst>
      <p:ext uri="{BB962C8B-B14F-4D97-AF65-F5344CB8AC3E}">
        <p14:creationId xmlns:p14="http://schemas.microsoft.com/office/powerpoint/2010/main" val="715567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2A15-1667-4C88-878D-B006ED9BF404}"/>
              </a:ext>
            </a:extLst>
          </p:cNvPr>
          <p:cNvSpPr>
            <a:spLocks noGrp="1"/>
          </p:cNvSpPr>
          <p:nvPr>
            <p:ph type="title"/>
          </p:nvPr>
        </p:nvSpPr>
        <p:spPr/>
        <p:txBody>
          <a:bodyPr/>
          <a:lstStyle/>
          <a:p>
            <a:r>
              <a:rPr lang="en-US" dirty="0" err="1"/>
              <a:t>Computadoras</a:t>
            </a:r>
            <a:r>
              <a:rPr lang="en-US" dirty="0"/>
              <a:t> Everywhere</a:t>
            </a:r>
          </a:p>
        </p:txBody>
      </p:sp>
      <p:sp>
        <p:nvSpPr>
          <p:cNvPr id="3" name="Text Placeholder 2">
            <a:extLst>
              <a:ext uri="{FF2B5EF4-FFF2-40B4-BE49-F238E27FC236}">
                <a16:creationId xmlns:a16="http://schemas.microsoft.com/office/drawing/2014/main" id="{AE0CA31B-015B-48B2-A1E1-9802054851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39096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FA2A9D-78B9-4CFB-9E97-5AAA9BFB7D05}"/>
              </a:ext>
            </a:extLst>
          </p:cNvPr>
          <p:cNvSpPr>
            <a:spLocks noGrp="1"/>
          </p:cNvSpPr>
          <p:nvPr>
            <p:ph type="title"/>
          </p:nvPr>
        </p:nvSpPr>
        <p:spPr>
          <a:xfrm>
            <a:off x="8471424" y="1110882"/>
            <a:ext cx="3053039" cy="1060817"/>
          </a:xfrm>
        </p:spPr>
        <p:txBody>
          <a:bodyPr anchor="b">
            <a:normAutofit/>
          </a:bodyPr>
          <a:lstStyle/>
          <a:p>
            <a:r>
              <a:rPr lang="es-GT" sz="2800" dirty="0"/>
              <a:t>Usos en Astronomía</a:t>
            </a:r>
            <a:endParaRPr lang="en-US" sz="2800" dirty="0"/>
          </a:p>
        </p:txBody>
      </p:sp>
      <p:pic>
        <p:nvPicPr>
          <p:cNvPr id="4" name="Picture 3">
            <a:extLst>
              <a:ext uri="{FF2B5EF4-FFF2-40B4-BE49-F238E27FC236}">
                <a16:creationId xmlns:a16="http://schemas.microsoft.com/office/drawing/2014/main" id="{12ACAD42-DD73-4DF4-8EA6-B0816F7D66DE}"/>
              </a:ext>
            </a:extLst>
          </p:cNvPr>
          <p:cNvPicPr>
            <a:picLocks noChangeAspect="1"/>
          </p:cNvPicPr>
          <p:nvPr/>
        </p:nvPicPr>
        <p:blipFill>
          <a:blip r:embed="rId2"/>
          <a:stretch>
            <a:fillRect/>
          </a:stretch>
        </p:blipFill>
        <p:spPr>
          <a:xfrm>
            <a:off x="634275" y="1153085"/>
            <a:ext cx="6900380" cy="4551829"/>
          </a:xfrm>
          <a:prstGeom prst="rect">
            <a:avLst/>
          </a:prstGeom>
        </p:spPr>
      </p:pic>
      <p:sp>
        <p:nvSpPr>
          <p:cNvPr id="3" name="Content Placeholder 2">
            <a:extLst>
              <a:ext uri="{FF2B5EF4-FFF2-40B4-BE49-F238E27FC236}">
                <a16:creationId xmlns:a16="http://schemas.microsoft.com/office/drawing/2014/main" id="{61A2385D-4C29-460D-BDEF-7F0B42287930}"/>
              </a:ext>
            </a:extLst>
          </p:cNvPr>
          <p:cNvSpPr>
            <a:spLocks noGrp="1"/>
          </p:cNvSpPr>
          <p:nvPr>
            <p:ph idx="1"/>
          </p:nvPr>
        </p:nvSpPr>
        <p:spPr>
          <a:xfrm>
            <a:off x="8471423" y="2286000"/>
            <a:ext cx="3053039" cy="3931920"/>
          </a:xfrm>
        </p:spPr>
        <p:txBody>
          <a:bodyPr>
            <a:normAutofit lnSpcReduction="10000"/>
          </a:bodyPr>
          <a:lstStyle/>
          <a:p>
            <a:r>
              <a:rPr lang="es-GT" sz="2800" dirty="0"/>
              <a:t>Control de telescopios</a:t>
            </a:r>
          </a:p>
          <a:p>
            <a:r>
              <a:rPr lang="es-GT" sz="2800" dirty="0" err="1"/>
              <a:t>Calculos</a:t>
            </a:r>
            <a:r>
              <a:rPr lang="es-GT" sz="2800" dirty="0"/>
              <a:t> numéricos</a:t>
            </a:r>
          </a:p>
          <a:p>
            <a:pPr lvl="1"/>
            <a:r>
              <a:rPr lang="es-GT" sz="2800" dirty="0"/>
              <a:t>Distancia</a:t>
            </a:r>
          </a:p>
          <a:p>
            <a:pPr lvl="1"/>
            <a:r>
              <a:rPr lang="es-GT" sz="2800" dirty="0"/>
              <a:t>Fuerza de atracción</a:t>
            </a:r>
          </a:p>
          <a:p>
            <a:pPr lvl="1"/>
            <a:r>
              <a:rPr lang="es-GT" sz="2800" dirty="0"/>
              <a:t>Interacción.</a:t>
            </a:r>
          </a:p>
          <a:p>
            <a:r>
              <a:rPr lang="es-GT" sz="2800" dirty="0"/>
              <a:t>Simulaciones</a:t>
            </a:r>
          </a:p>
        </p:txBody>
      </p:sp>
      <p:sp>
        <p:nvSpPr>
          <p:cNvPr id="11"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75554564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1ED124-C93D-48B3-A80A-5797960EBA63}"/>
              </a:ext>
            </a:extLst>
          </p:cNvPr>
          <p:cNvPicPr>
            <a:picLocks noChangeAspect="1"/>
          </p:cNvPicPr>
          <p:nvPr/>
        </p:nvPicPr>
        <p:blipFill>
          <a:blip r:embed="rId2"/>
          <a:stretch>
            <a:fillRect/>
          </a:stretch>
        </p:blipFill>
        <p:spPr>
          <a:xfrm>
            <a:off x="1060071" y="-106670"/>
            <a:ext cx="6733430" cy="6819480"/>
          </a:xfrm>
          <a:prstGeom prst="rect">
            <a:avLst/>
          </a:prstGeom>
        </p:spPr>
      </p:pic>
      <p:sp>
        <p:nvSpPr>
          <p:cNvPr id="4" name="TextBox 3">
            <a:extLst>
              <a:ext uri="{FF2B5EF4-FFF2-40B4-BE49-F238E27FC236}">
                <a16:creationId xmlns:a16="http://schemas.microsoft.com/office/drawing/2014/main" id="{DCB9F449-8783-4EB5-8934-E6ED685788FB}"/>
              </a:ext>
            </a:extLst>
          </p:cNvPr>
          <p:cNvSpPr txBox="1"/>
          <p:nvPr/>
        </p:nvSpPr>
        <p:spPr>
          <a:xfrm>
            <a:off x="8062087" y="1228397"/>
            <a:ext cx="4129913" cy="4401205"/>
          </a:xfrm>
          <a:prstGeom prst="rect">
            <a:avLst/>
          </a:prstGeom>
          <a:noFill/>
        </p:spPr>
        <p:txBody>
          <a:bodyPr wrap="none" rtlCol="0">
            <a:spAutoFit/>
          </a:bodyPr>
          <a:lstStyle/>
          <a:p>
            <a:pPr marL="285750" indent="-285750">
              <a:buFont typeface="Arial" panose="020B0604020202020204" pitchFamily="34" charset="0"/>
              <a:buChar char="•"/>
            </a:pPr>
            <a:r>
              <a:rPr lang="es-ES" sz="2800" dirty="0"/>
              <a:t>Observatorios Virtuales</a:t>
            </a:r>
          </a:p>
          <a:p>
            <a:pPr marL="285750" indent="-285750">
              <a:buFont typeface="Arial" panose="020B0604020202020204" pitchFamily="34" charset="0"/>
              <a:buChar char="•"/>
            </a:pPr>
            <a:r>
              <a:rPr lang="es-ES" sz="2800" dirty="0"/>
              <a:t>Procesamiento de datos</a:t>
            </a:r>
          </a:p>
          <a:p>
            <a:pPr marL="285750" indent="-285750">
              <a:buFont typeface="Arial" panose="020B0604020202020204" pitchFamily="34" charset="0"/>
              <a:buChar char="•"/>
            </a:pPr>
            <a:r>
              <a:rPr lang="es-ES" sz="2800" dirty="0"/>
              <a:t>Digitalización de datos</a:t>
            </a:r>
          </a:p>
          <a:p>
            <a:pPr marL="285750" indent="-285750">
              <a:buFont typeface="Arial" panose="020B0604020202020204" pitchFamily="34" charset="0"/>
              <a:buChar char="•"/>
            </a:pPr>
            <a:r>
              <a:rPr lang="es-ES" sz="2800" dirty="0"/>
              <a:t>Reutilizar recursos</a:t>
            </a:r>
          </a:p>
          <a:p>
            <a:pPr marL="285750" indent="-285750">
              <a:buFont typeface="Arial" panose="020B0604020202020204" pitchFamily="34" charset="0"/>
              <a:buChar char="•"/>
            </a:pPr>
            <a:r>
              <a:rPr lang="es-ES" sz="2800" dirty="0"/>
              <a:t>Almacenamiento</a:t>
            </a:r>
          </a:p>
          <a:p>
            <a:pPr marL="742950" lvl="1" indent="-285750">
              <a:buFont typeface="Arial" panose="020B0604020202020204" pitchFamily="34" charset="0"/>
              <a:buChar char="•"/>
            </a:pPr>
            <a:r>
              <a:rPr lang="es-ES" sz="2800" dirty="0"/>
              <a:t>MB</a:t>
            </a:r>
          </a:p>
          <a:p>
            <a:pPr marL="742950" lvl="1" indent="-285750">
              <a:buFont typeface="Arial" panose="020B0604020202020204" pitchFamily="34" charset="0"/>
              <a:buChar char="•"/>
            </a:pPr>
            <a:r>
              <a:rPr lang="es-ES" sz="2800" dirty="0"/>
              <a:t>GB</a:t>
            </a:r>
          </a:p>
          <a:p>
            <a:pPr marL="742950" lvl="1" indent="-285750">
              <a:buFont typeface="Arial" panose="020B0604020202020204" pitchFamily="34" charset="0"/>
              <a:buChar char="•"/>
            </a:pPr>
            <a:r>
              <a:rPr lang="es-ES" sz="2800" dirty="0"/>
              <a:t>TB</a:t>
            </a:r>
          </a:p>
          <a:p>
            <a:pPr marL="742950" lvl="1" indent="-285750">
              <a:buFont typeface="Arial" panose="020B0604020202020204" pitchFamily="34" charset="0"/>
              <a:buChar char="•"/>
            </a:pPr>
            <a:r>
              <a:rPr lang="es-ES" sz="2800" dirty="0"/>
              <a:t>PB</a:t>
            </a:r>
          </a:p>
          <a:p>
            <a:pPr marL="285750" indent="-285750">
              <a:buFont typeface="Arial" panose="020B0604020202020204" pitchFamily="34" charset="0"/>
              <a:buChar char="•"/>
            </a:pPr>
            <a:r>
              <a:rPr lang="es-ES" sz="2800" dirty="0" err="1"/>
              <a:t>Etc</a:t>
            </a:r>
            <a:endParaRPr lang="en-US" sz="2800" dirty="0"/>
          </a:p>
        </p:txBody>
      </p:sp>
    </p:spTree>
    <p:extLst>
      <p:ext uri="{BB962C8B-B14F-4D97-AF65-F5344CB8AC3E}">
        <p14:creationId xmlns:p14="http://schemas.microsoft.com/office/powerpoint/2010/main" val="3406208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2A15-1667-4C88-878D-B006ED9BF404}"/>
              </a:ext>
            </a:extLst>
          </p:cNvPr>
          <p:cNvSpPr>
            <a:spLocks noGrp="1"/>
          </p:cNvSpPr>
          <p:nvPr>
            <p:ph type="title"/>
          </p:nvPr>
        </p:nvSpPr>
        <p:spPr/>
        <p:txBody>
          <a:bodyPr/>
          <a:lstStyle/>
          <a:p>
            <a:r>
              <a:rPr lang="en-US" dirty="0" err="1"/>
              <a:t>Inteligencia</a:t>
            </a:r>
            <a:endParaRPr lang="en-US" dirty="0"/>
          </a:p>
        </p:txBody>
      </p:sp>
      <p:sp>
        <p:nvSpPr>
          <p:cNvPr id="3" name="Text Placeholder 2">
            <a:extLst>
              <a:ext uri="{FF2B5EF4-FFF2-40B4-BE49-F238E27FC236}">
                <a16:creationId xmlns:a16="http://schemas.microsoft.com/office/drawing/2014/main" id="{AE0CA31B-015B-48B2-A1E1-9802054851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58123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2" name="Rectangle 11">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9AA01-BDC7-4D45-A047-EF73E57C92EA}"/>
              </a:ext>
            </a:extLst>
          </p:cNvPr>
          <p:cNvSpPr>
            <a:spLocks noGrp="1"/>
          </p:cNvSpPr>
          <p:nvPr>
            <p:ph type="title"/>
          </p:nvPr>
        </p:nvSpPr>
        <p:spPr>
          <a:xfrm>
            <a:off x="7919245" y="634028"/>
            <a:ext cx="3740445" cy="3732835"/>
          </a:xfrm>
        </p:spPr>
        <p:txBody>
          <a:bodyPr vert="horz" lIns="91440" tIns="45720" rIns="91440" bIns="45720" rtlCol="0" anchor="b">
            <a:normAutofit/>
          </a:bodyPr>
          <a:lstStyle/>
          <a:p>
            <a:pPr algn="ctr"/>
            <a:r>
              <a:rPr lang="en-US" sz="4000" cap="all" dirty="0"/>
              <a:t>¿</a:t>
            </a:r>
            <a:r>
              <a:rPr lang="en-US" sz="4000" cap="all" dirty="0" err="1"/>
              <a:t>Qué</a:t>
            </a:r>
            <a:r>
              <a:rPr lang="en-US" sz="4000" cap="all" dirty="0"/>
              <a:t> es la </a:t>
            </a:r>
            <a:r>
              <a:rPr lang="en-US" sz="4000" cap="all" dirty="0" err="1"/>
              <a:t>inteligencia</a:t>
            </a:r>
            <a:r>
              <a:rPr lang="en-US" sz="4000" cap="all" dirty="0"/>
              <a:t>?</a:t>
            </a:r>
          </a:p>
        </p:txBody>
      </p:sp>
      <p:sp>
        <p:nvSpPr>
          <p:cNvPr id="14"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6"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3" name="Picture 2">
            <a:extLst>
              <a:ext uri="{FF2B5EF4-FFF2-40B4-BE49-F238E27FC236}">
                <a16:creationId xmlns:a16="http://schemas.microsoft.com/office/drawing/2014/main" id="{CAAB1F0F-9721-41C8-B7DC-C07C26BAA6BA}"/>
              </a:ext>
            </a:extLst>
          </p:cNvPr>
          <p:cNvPicPr>
            <a:picLocks noChangeAspect="1"/>
          </p:cNvPicPr>
          <p:nvPr/>
        </p:nvPicPr>
        <p:blipFill>
          <a:blip r:embed="rId2"/>
          <a:stretch>
            <a:fillRect/>
          </a:stretch>
        </p:blipFill>
        <p:spPr>
          <a:xfrm>
            <a:off x="1379023" y="2000607"/>
            <a:ext cx="5659222" cy="3055978"/>
          </a:xfrm>
          <a:prstGeom prst="rect">
            <a:avLst/>
          </a:prstGeom>
        </p:spPr>
      </p:pic>
    </p:spTree>
    <p:extLst>
      <p:ext uri="{BB962C8B-B14F-4D97-AF65-F5344CB8AC3E}">
        <p14:creationId xmlns:p14="http://schemas.microsoft.com/office/powerpoint/2010/main" val="959837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92DC-EE08-42F1-A5B3-D0C2246D3ED7}"/>
              </a:ext>
            </a:extLst>
          </p:cNvPr>
          <p:cNvSpPr>
            <a:spLocks noGrp="1"/>
          </p:cNvSpPr>
          <p:nvPr>
            <p:ph type="title"/>
          </p:nvPr>
        </p:nvSpPr>
        <p:spPr/>
        <p:txBody>
          <a:bodyPr/>
          <a:lstStyle/>
          <a:p>
            <a:r>
              <a:rPr lang="es-GT" dirty="0"/>
              <a:t>Humana</a:t>
            </a:r>
            <a:endParaRPr lang="en-US" dirty="0"/>
          </a:p>
        </p:txBody>
      </p:sp>
      <p:sp>
        <p:nvSpPr>
          <p:cNvPr id="3" name="Content Placeholder 2">
            <a:extLst>
              <a:ext uri="{FF2B5EF4-FFF2-40B4-BE49-F238E27FC236}">
                <a16:creationId xmlns:a16="http://schemas.microsoft.com/office/drawing/2014/main" id="{92B348B0-EEC1-4631-B01C-C0934BF4A0C1}"/>
              </a:ext>
            </a:extLst>
          </p:cNvPr>
          <p:cNvSpPr>
            <a:spLocks noGrp="1"/>
          </p:cNvSpPr>
          <p:nvPr>
            <p:ph sz="half" idx="1"/>
          </p:nvPr>
        </p:nvSpPr>
        <p:spPr/>
        <p:txBody>
          <a:bodyPr>
            <a:normAutofit fontScale="92500" lnSpcReduction="20000"/>
          </a:bodyPr>
          <a:lstStyle/>
          <a:p>
            <a:r>
              <a:rPr lang="es-GT" sz="4400" dirty="0"/>
              <a:t>Emocional</a:t>
            </a:r>
          </a:p>
          <a:p>
            <a:r>
              <a:rPr lang="es-GT" sz="4400" dirty="0"/>
              <a:t>Interpersonal</a:t>
            </a:r>
          </a:p>
          <a:p>
            <a:r>
              <a:rPr lang="es-GT" sz="4400" dirty="0"/>
              <a:t>Lógico Matemática</a:t>
            </a:r>
          </a:p>
          <a:p>
            <a:r>
              <a:rPr lang="es-GT" sz="4400" dirty="0"/>
              <a:t>Naturalista</a:t>
            </a:r>
          </a:p>
        </p:txBody>
      </p:sp>
      <p:sp>
        <p:nvSpPr>
          <p:cNvPr id="4" name="Content Placeholder 3">
            <a:extLst>
              <a:ext uri="{FF2B5EF4-FFF2-40B4-BE49-F238E27FC236}">
                <a16:creationId xmlns:a16="http://schemas.microsoft.com/office/drawing/2014/main" id="{309EEDC4-5DA2-4FF1-ACE6-9B04F8313310}"/>
              </a:ext>
            </a:extLst>
          </p:cNvPr>
          <p:cNvSpPr>
            <a:spLocks noGrp="1"/>
          </p:cNvSpPr>
          <p:nvPr>
            <p:ph sz="half" idx="2"/>
          </p:nvPr>
        </p:nvSpPr>
        <p:spPr/>
        <p:txBody>
          <a:bodyPr>
            <a:normAutofit fontScale="92500" lnSpcReduction="20000"/>
          </a:bodyPr>
          <a:lstStyle/>
          <a:p>
            <a:r>
              <a:rPr lang="es-GT" sz="4000" dirty="0"/>
              <a:t>Lingüística</a:t>
            </a:r>
          </a:p>
          <a:p>
            <a:r>
              <a:rPr lang="es-GT" sz="4000" dirty="0"/>
              <a:t>Espacial</a:t>
            </a:r>
          </a:p>
          <a:p>
            <a:r>
              <a:rPr lang="es-GT" sz="4000" dirty="0"/>
              <a:t>Musical</a:t>
            </a:r>
          </a:p>
          <a:p>
            <a:r>
              <a:rPr lang="es-GT" sz="4000" dirty="0"/>
              <a:t>Corporal</a:t>
            </a:r>
          </a:p>
          <a:p>
            <a:r>
              <a:rPr lang="es-GT" sz="4000" dirty="0"/>
              <a:t>Financiera</a:t>
            </a:r>
          </a:p>
          <a:p>
            <a:r>
              <a:rPr lang="es-GT" sz="4000" dirty="0"/>
              <a:t>Otras</a:t>
            </a:r>
            <a:endParaRPr lang="en-US" sz="4000" dirty="0"/>
          </a:p>
          <a:p>
            <a:endParaRPr lang="en-US" sz="4000" dirty="0"/>
          </a:p>
        </p:txBody>
      </p:sp>
    </p:spTree>
    <p:extLst>
      <p:ext uri="{BB962C8B-B14F-4D97-AF65-F5344CB8AC3E}">
        <p14:creationId xmlns:p14="http://schemas.microsoft.com/office/powerpoint/2010/main" val="225987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2A15-1667-4C88-878D-B006ED9BF404}"/>
              </a:ext>
            </a:extLst>
          </p:cNvPr>
          <p:cNvSpPr>
            <a:spLocks noGrp="1"/>
          </p:cNvSpPr>
          <p:nvPr>
            <p:ph type="title"/>
          </p:nvPr>
        </p:nvSpPr>
        <p:spPr/>
        <p:txBody>
          <a:bodyPr/>
          <a:lstStyle/>
          <a:p>
            <a:r>
              <a:rPr lang="en-US" dirty="0" err="1"/>
              <a:t>Inteligencia</a:t>
            </a:r>
            <a:r>
              <a:rPr lang="en-US" dirty="0"/>
              <a:t> Artificial</a:t>
            </a:r>
          </a:p>
        </p:txBody>
      </p:sp>
      <p:sp>
        <p:nvSpPr>
          <p:cNvPr id="3" name="Text Placeholder 2">
            <a:extLst>
              <a:ext uri="{FF2B5EF4-FFF2-40B4-BE49-F238E27FC236}">
                <a16:creationId xmlns:a16="http://schemas.microsoft.com/office/drawing/2014/main" id="{AE0CA31B-015B-48B2-A1E1-9802054851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92052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2" name="Rectangle 11">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F786382-F598-43B0-884E-34EA448F4A07}"/>
              </a:ext>
            </a:extLst>
          </p:cNvPr>
          <p:cNvPicPr>
            <a:picLocks noChangeAspect="1"/>
          </p:cNvPicPr>
          <p:nvPr/>
        </p:nvPicPr>
        <p:blipFill rotWithShape="1">
          <a:blip r:embed="rId2"/>
          <a:srcRect l="4889" r="1" b="1"/>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83C39A-F9AC-45ED-977B-ADE32E86FD6B}"/>
              </a:ext>
            </a:extLst>
          </p:cNvPr>
          <p:cNvSpPr>
            <a:spLocks noGrp="1"/>
          </p:cNvSpPr>
          <p:nvPr>
            <p:ph type="title"/>
          </p:nvPr>
        </p:nvSpPr>
        <p:spPr>
          <a:xfrm>
            <a:off x="6298010" y="4333009"/>
            <a:ext cx="5268177" cy="1086237"/>
          </a:xfrm>
        </p:spPr>
        <p:txBody>
          <a:bodyPr vert="horz" lIns="91440" tIns="45720" rIns="91440" bIns="45720" rtlCol="0" anchor="b">
            <a:normAutofit/>
          </a:bodyPr>
          <a:lstStyle/>
          <a:p>
            <a:r>
              <a:rPr lang="es-GT" sz="3600" cap="all" dirty="0">
                <a:solidFill>
                  <a:srgbClr val="FFFFFF"/>
                </a:solidFill>
              </a:rPr>
              <a:t>SKYNET</a:t>
            </a:r>
            <a:endParaRPr lang="en-US" sz="3600" cap="all" dirty="0">
              <a:solidFill>
                <a:srgbClr val="FFFFFF"/>
              </a:solidFill>
            </a:endParaRPr>
          </a:p>
        </p:txBody>
      </p:sp>
      <p:sp>
        <p:nvSpPr>
          <p:cNvPr id="16" name="Freeform: Shape 15">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Tree>
    <p:extLst>
      <p:ext uri="{BB962C8B-B14F-4D97-AF65-F5344CB8AC3E}">
        <p14:creationId xmlns:p14="http://schemas.microsoft.com/office/powerpoint/2010/main" val="53665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39A2C-17D4-4577-8175-70C9CCE894F2}"/>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8BA8165-651E-45A0-B773-8EF9ABE23882}"/>
              </a:ext>
            </a:extLst>
          </p:cNvPr>
          <p:cNvPicPr>
            <a:picLocks noChangeAspect="1"/>
          </p:cNvPicPr>
          <p:nvPr/>
        </p:nvPicPr>
        <p:blipFill>
          <a:blip r:embed="rId2"/>
          <a:stretch>
            <a:fillRect/>
          </a:stretch>
        </p:blipFill>
        <p:spPr>
          <a:xfrm>
            <a:off x="1050388" y="160899"/>
            <a:ext cx="11013062" cy="6999556"/>
          </a:xfrm>
          <a:prstGeom prst="rect">
            <a:avLst/>
          </a:prstGeom>
        </p:spPr>
      </p:pic>
    </p:spTree>
    <p:extLst>
      <p:ext uri="{BB962C8B-B14F-4D97-AF65-F5344CB8AC3E}">
        <p14:creationId xmlns:p14="http://schemas.microsoft.com/office/powerpoint/2010/main" val="1408462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FC2DCA6-9B8F-4FA9-A39F-B4BCF6F4B590}"/>
              </a:ext>
            </a:extLst>
          </p:cNvPr>
          <p:cNvPicPr>
            <a:picLocks noChangeAspect="1"/>
          </p:cNvPicPr>
          <p:nvPr/>
        </p:nvPicPr>
        <p:blipFill>
          <a:blip r:embed="rId2"/>
          <a:stretch>
            <a:fillRect/>
          </a:stretch>
        </p:blipFill>
        <p:spPr>
          <a:xfrm>
            <a:off x="672942" y="640080"/>
            <a:ext cx="6823045" cy="5577840"/>
          </a:xfrm>
          <a:prstGeom prst="rect">
            <a:avLst/>
          </a:prstGeom>
        </p:spPr>
      </p:pic>
      <p:sp>
        <p:nvSpPr>
          <p:cNvPr id="15"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1CBC1211-EBE5-46B2-AF7F-B30E2AE505E1}"/>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s-GT" sz="4800" cap="all" dirty="0"/>
              <a:t>MEGAMAN</a:t>
            </a:r>
            <a:endParaRPr lang="en-US" sz="4800" cap="all" dirty="0"/>
          </a:p>
        </p:txBody>
      </p:sp>
    </p:spTree>
    <p:extLst>
      <p:ext uri="{BB962C8B-B14F-4D97-AF65-F5344CB8AC3E}">
        <p14:creationId xmlns:p14="http://schemas.microsoft.com/office/powerpoint/2010/main" val="1756172100"/>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8ED3-F739-409F-B507-E5DAC28E2A19}"/>
              </a:ext>
            </a:extLst>
          </p:cNvPr>
          <p:cNvSpPr>
            <a:spLocks noGrp="1"/>
          </p:cNvSpPr>
          <p:nvPr>
            <p:ph type="title"/>
          </p:nvPr>
        </p:nvSpPr>
        <p:spPr>
          <a:xfrm>
            <a:off x="1541834" y="422031"/>
            <a:ext cx="4300948" cy="1485900"/>
          </a:xfrm>
        </p:spPr>
        <p:txBody>
          <a:bodyPr>
            <a:normAutofit/>
          </a:bodyPr>
          <a:lstStyle/>
          <a:p>
            <a:r>
              <a:rPr lang="es-GT" sz="5400" dirty="0"/>
              <a:t>Realidad</a:t>
            </a:r>
            <a:endParaRPr lang="en-US" sz="5400" dirty="0"/>
          </a:p>
        </p:txBody>
      </p:sp>
      <p:pic>
        <p:nvPicPr>
          <p:cNvPr id="3" name="Picture 2">
            <a:extLst>
              <a:ext uri="{FF2B5EF4-FFF2-40B4-BE49-F238E27FC236}">
                <a16:creationId xmlns:a16="http://schemas.microsoft.com/office/drawing/2014/main" id="{3507AFDB-1D56-47DA-A04B-9F790329C7D3}"/>
              </a:ext>
            </a:extLst>
          </p:cNvPr>
          <p:cNvPicPr>
            <a:picLocks noChangeAspect="1"/>
          </p:cNvPicPr>
          <p:nvPr/>
        </p:nvPicPr>
        <p:blipFill>
          <a:blip r:embed="rId2"/>
          <a:stretch>
            <a:fillRect/>
          </a:stretch>
        </p:blipFill>
        <p:spPr>
          <a:xfrm>
            <a:off x="3192494" y="1485900"/>
            <a:ext cx="6912798" cy="4644534"/>
          </a:xfrm>
          <a:prstGeom prst="rect">
            <a:avLst/>
          </a:prstGeom>
        </p:spPr>
      </p:pic>
    </p:spTree>
    <p:extLst>
      <p:ext uri="{BB962C8B-B14F-4D97-AF65-F5344CB8AC3E}">
        <p14:creationId xmlns:p14="http://schemas.microsoft.com/office/powerpoint/2010/main" val="3585598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967DC-CA3B-4B12-A988-6C4A8C0F241D}"/>
              </a:ext>
            </a:extLst>
          </p:cNvPr>
          <p:cNvSpPr>
            <a:spLocks noGrp="1"/>
          </p:cNvSpPr>
          <p:nvPr>
            <p:ph type="title"/>
          </p:nvPr>
        </p:nvSpPr>
        <p:spPr>
          <a:xfrm>
            <a:off x="8471424" y="1110882"/>
            <a:ext cx="3053039" cy="1060817"/>
          </a:xfrm>
        </p:spPr>
        <p:txBody>
          <a:bodyPr anchor="b">
            <a:normAutofit/>
          </a:bodyPr>
          <a:lstStyle/>
          <a:p>
            <a:r>
              <a:rPr lang="es-GT" sz="2800" dirty="0"/>
              <a:t>Datos interesantes:</a:t>
            </a:r>
            <a:endParaRPr lang="en-US" sz="2800" dirty="0"/>
          </a:p>
        </p:txBody>
      </p:sp>
      <p:pic>
        <p:nvPicPr>
          <p:cNvPr id="4" name="Picture 3">
            <a:extLst>
              <a:ext uri="{FF2B5EF4-FFF2-40B4-BE49-F238E27FC236}">
                <a16:creationId xmlns:a16="http://schemas.microsoft.com/office/drawing/2014/main" id="{CBACA01B-3FD5-46BB-A540-FBE7883EB2B3}"/>
              </a:ext>
            </a:extLst>
          </p:cNvPr>
          <p:cNvPicPr>
            <a:picLocks noChangeAspect="1"/>
          </p:cNvPicPr>
          <p:nvPr/>
        </p:nvPicPr>
        <p:blipFill>
          <a:blip r:embed="rId2"/>
          <a:stretch>
            <a:fillRect/>
          </a:stretch>
        </p:blipFill>
        <p:spPr>
          <a:xfrm>
            <a:off x="422031" y="640080"/>
            <a:ext cx="6893865" cy="5577840"/>
          </a:xfrm>
          <a:prstGeom prst="rect">
            <a:avLst/>
          </a:prstGeom>
        </p:spPr>
      </p:pic>
      <p:sp>
        <p:nvSpPr>
          <p:cNvPr id="3" name="Content Placeholder 2">
            <a:extLst>
              <a:ext uri="{FF2B5EF4-FFF2-40B4-BE49-F238E27FC236}">
                <a16:creationId xmlns:a16="http://schemas.microsoft.com/office/drawing/2014/main" id="{404DC926-0158-4557-87F6-C1BEF1316AFE}"/>
              </a:ext>
            </a:extLst>
          </p:cNvPr>
          <p:cNvSpPr>
            <a:spLocks noGrp="1"/>
          </p:cNvSpPr>
          <p:nvPr>
            <p:ph idx="1"/>
          </p:nvPr>
        </p:nvSpPr>
        <p:spPr>
          <a:xfrm>
            <a:off x="8471423" y="2286000"/>
            <a:ext cx="3053039" cy="3931920"/>
          </a:xfrm>
        </p:spPr>
        <p:txBody>
          <a:bodyPr>
            <a:normAutofit fontScale="92500" lnSpcReduction="20000"/>
          </a:bodyPr>
          <a:lstStyle/>
          <a:p>
            <a:r>
              <a:rPr lang="es-GT" sz="2400" dirty="0"/>
              <a:t>Ley de Moore</a:t>
            </a:r>
          </a:p>
          <a:p>
            <a:r>
              <a:rPr lang="en-US" sz="2400" dirty="0"/>
              <a:t>¿Software o Hardware?</a:t>
            </a:r>
          </a:p>
          <a:p>
            <a:r>
              <a:rPr lang="en-US" sz="2400" dirty="0"/>
              <a:t>¿</a:t>
            </a:r>
            <a:r>
              <a:rPr lang="en-US" sz="2400" dirty="0" err="1"/>
              <a:t>Qué</a:t>
            </a:r>
            <a:r>
              <a:rPr lang="en-US" sz="2400" dirty="0"/>
              <a:t> </a:t>
            </a:r>
            <a:r>
              <a:rPr lang="en-US" sz="2400" dirty="0" err="1"/>
              <a:t>hacemos</a:t>
            </a:r>
            <a:r>
              <a:rPr lang="en-US" sz="2400" dirty="0"/>
              <a:t> con </a:t>
            </a:r>
            <a:r>
              <a:rPr lang="en-US" sz="2400" dirty="0" err="1"/>
              <a:t>tanta</a:t>
            </a:r>
            <a:r>
              <a:rPr lang="en-US" sz="2400" dirty="0"/>
              <a:t> </a:t>
            </a:r>
            <a:r>
              <a:rPr lang="en-US" sz="2400" dirty="0" err="1"/>
              <a:t>información</a:t>
            </a:r>
            <a:r>
              <a:rPr lang="en-US" sz="2400" dirty="0"/>
              <a:t>?</a:t>
            </a:r>
          </a:p>
          <a:p>
            <a:r>
              <a:rPr lang="en-US" sz="2400" dirty="0"/>
              <a:t>¿</a:t>
            </a:r>
            <a:r>
              <a:rPr lang="en-US" sz="2400" dirty="0" err="1"/>
              <a:t>Dependientes</a:t>
            </a:r>
            <a:r>
              <a:rPr lang="en-US" sz="2400" dirty="0"/>
              <a:t> </a:t>
            </a:r>
            <a:r>
              <a:rPr lang="en-US" sz="2400" dirty="0" err="1"/>
              <a:t>tecnológicos</a:t>
            </a:r>
            <a:r>
              <a:rPr lang="en-US" sz="2400" dirty="0"/>
              <a:t>?</a:t>
            </a:r>
          </a:p>
          <a:p>
            <a:r>
              <a:rPr lang="en-US" sz="2400" dirty="0"/>
              <a:t>¿Me van a </a:t>
            </a:r>
            <a:r>
              <a:rPr lang="en-US" sz="2400" dirty="0" err="1"/>
              <a:t>quitar</a:t>
            </a:r>
            <a:r>
              <a:rPr lang="en-US" sz="2400" dirty="0"/>
              <a:t> el </a:t>
            </a:r>
            <a:r>
              <a:rPr lang="en-US" sz="2400" dirty="0" err="1"/>
              <a:t>trabajo</a:t>
            </a:r>
            <a:r>
              <a:rPr lang="en-US" sz="2400" dirty="0"/>
              <a:t>?</a:t>
            </a:r>
          </a:p>
          <a:p>
            <a:r>
              <a:rPr lang="en-US" sz="2400" dirty="0"/>
              <a:t>¿</a:t>
            </a:r>
            <a:r>
              <a:rPr lang="en-US" sz="2400" dirty="0" err="1"/>
              <a:t>Rebelión</a:t>
            </a:r>
            <a:r>
              <a:rPr lang="en-US" sz="2400" dirty="0"/>
              <a:t> de las </a:t>
            </a:r>
            <a:r>
              <a:rPr lang="en-US" sz="2400" dirty="0" err="1"/>
              <a:t>maquinas</a:t>
            </a:r>
            <a:r>
              <a:rPr lang="en-US" sz="2400" dirty="0"/>
              <a:t>?</a:t>
            </a:r>
          </a:p>
        </p:txBody>
      </p:sp>
      <p:sp>
        <p:nvSpPr>
          <p:cNvPr id="11"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89910665"/>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AB6E18F-3C22-4D06-91EF-12DAA1B9C994}"/>
              </a:ext>
            </a:extLst>
          </p:cNvPr>
          <p:cNvPicPr>
            <a:picLocks noChangeAspect="1"/>
          </p:cNvPicPr>
          <p:nvPr/>
        </p:nvPicPr>
        <p:blipFill>
          <a:blip r:embed="rId2"/>
          <a:stretch>
            <a:fillRect/>
          </a:stretch>
        </p:blipFill>
        <p:spPr>
          <a:xfrm>
            <a:off x="482594" y="1104694"/>
            <a:ext cx="7347482" cy="4408488"/>
          </a:xfrm>
          <a:prstGeom prst="rect">
            <a:avLst/>
          </a:prstGeom>
        </p:spPr>
      </p:pic>
      <p:sp>
        <p:nvSpPr>
          <p:cNvPr id="15"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44FE2A15-1667-4C88-878D-B006ED9BF404}"/>
              </a:ext>
            </a:extLst>
          </p:cNvPr>
          <p:cNvSpPr>
            <a:spLocks noGrp="1"/>
          </p:cNvSpPr>
          <p:nvPr>
            <p:ph type="title"/>
          </p:nvPr>
        </p:nvSpPr>
        <p:spPr>
          <a:xfrm>
            <a:off x="8569666" y="1314922"/>
            <a:ext cx="3176246" cy="3000139"/>
          </a:xfrm>
        </p:spPr>
        <p:txBody>
          <a:bodyPr vert="horz" lIns="91440" tIns="45720" rIns="91440" bIns="45720" rtlCol="0" anchor="b">
            <a:normAutofit/>
          </a:bodyPr>
          <a:lstStyle/>
          <a:p>
            <a:pPr algn="l"/>
            <a:r>
              <a:rPr lang="en-US" sz="4800"/>
              <a:t>Machine Learning</a:t>
            </a:r>
          </a:p>
        </p:txBody>
      </p:sp>
      <p:sp>
        <p:nvSpPr>
          <p:cNvPr id="3" name="Text Placeholder 2">
            <a:extLst>
              <a:ext uri="{FF2B5EF4-FFF2-40B4-BE49-F238E27FC236}">
                <a16:creationId xmlns:a16="http://schemas.microsoft.com/office/drawing/2014/main" id="{AE0CA31B-015B-48B2-A1E1-980205485183}"/>
              </a:ext>
            </a:extLst>
          </p:cNvPr>
          <p:cNvSpPr>
            <a:spLocks noGrp="1"/>
          </p:cNvSpPr>
          <p:nvPr>
            <p:ph type="body" idx="1"/>
          </p:nvPr>
        </p:nvSpPr>
        <p:spPr>
          <a:xfrm>
            <a:off x="8569666" y="4458645"/>
            <a:ext cx="3176246" cy="1656413"/>
          </a:xfrm>
        </p:spPr>
        <p:txBody>
          <a:bodyPr vert="horz" lIns="91440" tIns="45720" rIns="91440" bIns="45720" rtlCol="0">
            <a:normAutofit/>
          </a:bodyPr>
          <a:lstStyle/>
          <a:p>
            <a:pPr algn="l"/>
            <a:endParaRPr lang="en-US" sz="2000">
              <a:solidFill>
                <a:srgbClr val="EFEDE3"/>
              </a:solidFill>
            </a:endParaRPr>
          </a:p>
        </p:txBody>
      </p:sp>
    </p:spTree>
    <p:extLst>
      <p:ext uri="{BB962C8B-B14F-4D97-AF65-F5344CB8AC3E}">
        <p14:creationId xmlns:p14="http://schemas.microsoft.com/office/powerpoint/2010/main" val="3569684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CF1D3-62DB-4AA8-A89D-747DFDD739FD}"/>
              </a:ext>
            </a:extLst>
          </p:cNvPr>
          <p:cNvSpPr>
            <a:spLocks noGrp="1"/>
          </p:cNvSpPr>
          <p:nvPr>
            <p:ph type="title"/>
          </p:nvPr>
        </p:nvSpPr>
        <p:spPr/>
        <p:txBody>
          <a:bodyPr/>
          <a:lstStyle/>
          <a:p>
            <a:r>
              <a:rPr lang="es-GT" dirty="0"/>
              <a:t>Error del concepto de Machine </a:t>
            </a:r>
            <a:r>
              <a:rPr lang="es-GT" dirty="0" err="1"/>
              <a:t>Learning</a:t>
            </a:r>
            <a:endParaRPr lang="en-US" dirty="0"/>
          </a:p>
        </p:txBody>
      </p:sp>
      <p:pic>
        <p:nvPicPr>
          <p:cNvPr id="3" name="Picture 2">
            <a:extLst>
              <a:ext uri="{FF2B5EF4-FFF2-40B4-BE49-F238E27FC236}">
                <a16:creationId xmlns:a16="http://schemas.microsoft.com/office/drawing/2014/main" id="{C20CABDB-695F-46F6-B5E3-0AA4165D4BE6}"/>
              </a:ext>
            </a:extLst>
          </p:cNvPr>
          <p:cNvPicPr>
            <a:picLocks noChangeAspect="1"/>
          </p:cNvPicPr>
          <p:nvPr/>
        </p:nvPicPr>
        <p:blipFill>
          <a:blip r:embed="rId2"/>
          <a:stretch>
            <a:fillRect/>
          </a:stretch>
        </p:blipFill>
        <p:spPr>
          <a:xfrm>
            <a:off x="1484795" y="1983544"/>
            <a:ext cx="4611205" cy="4608341"/>
          </a:xfrm>
          <a:prstGeom prst="rect">
            <a:avLst/>
          </a:prstGeom>
        </p:spPr>
      </p:pic>
      <p:pic>
        <p:nvPicPr>
          <p:cNvPr id="4" name="Picture 3">
            <a:extLst>
              <a:ext uri="{FF2B5EF4-FFF2-40B4-BE49-F238E27FC236}">
                <a16:creationId xmlns:a16="http://schemas.microsoft.com/office/drawing/2014/main" id="{E885F48F-252A-47B8-A46D-6F3B66E1D1BE}"/>
              </a:ext>
            </a:extLst>
          </p:cNvPr>
          <p:cNvPicPr>
            <a:picLocks noChangeAspect="1"/>
          </p:cNvPicPr>
          <p:nvPr/>
        </p:nvPicPr>
        <p:blipFill>
          <a:blip r:embed="rId3"/>
          <a:stretch>
            <a:fillRect/>
          </a:stretch>
        </p:blipFill>
        <p:spPr>
          <a:xfrm>
            <a:off x="6406143" y="2171700"/>
            <a:ext cx="6591201" cy="4288796"/>
          </a:xfrm>
          <a:prstGeom prst="rect">
            <a:avLst/>
          </a:prstGeom>
        </p:spPr>
      </p:pic>
    </p:spTree>
    <p:extLst>
      <p:ext uri="{BB962C8B-B14F-4D97-AF65-F5344CB8AC3E}">
        <p14:creationId xmlns:p14="http://schemas.microsoft.com/office/powerpoint/2010/main" val="273789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CDA8E-C395-4001-8458-26D42E8531E2}"/>
              </a:ext>
            </a:extLst>
          </p:cNvPr>
          <p:cNvSpPr>
            <a:spLocks noGrp="1"/>
          </p:cNvSpPr>
          <p:nvPr>
            <p:ph type="title"/>
          </p:nvPr>
        </p:nvSpPr>
        <p:spPr/>
        <p:txBody>
          <a:bodyPr/>
          <a:lstStyle/>
          <a:p>
            <a:r>
              <a:rPr lang="es-GT" dirty="0"/>
              <a:t>Tipos de aprendizaje mas conocidos</a:t>
            </a:r>
            <a:endParaRPr lang="en-US" dirty="0"/>
          </a:p>
        </p:txBody>
      </p:sp>
      <p:sp>
        <p:nvSpPr>
          <p:cNvPr id="3" name="Text Placeholder 2">
            <a:extLst>
              <a:ext uri="{FF2B5EF4-FFF2-40B4-BE49-F238E27FC236}">
                <a16:creationId xmlns:a16="http://schemas.microsoft.com/office/drawing/2014/main" id="{67C2E287-AD57-4F10-9983-9D67EB6D8CB7}"/>
              </a:ext>
            </a:extLst>
          </p:cNvPr>
          <p:cNvSpPr>
            <a:spLocks noGrp="1"/>
          </p:cNvSpPr>
          <p:nvPr>
            <p:ph type="body" idx="1"/>
          </p:nvPr>
        </p:nvSpPr>
        <p:spPr/>
        <p:txBody>
          <a:bodyPr/>
          <a:lstStyle/>
          <a:p>
            <a:r>
              <a:rPr lang="es-GT" sz="4000" dirty="0"/>
              <a:t>Supervisado</a:t>
            </a:r>
            <a:endParaRPr lang="en-US" sz="4000" dirty="0"/>
          </a:p>
        </p:txBody>
      </p:sp>
      <p:sp>
        <p:nvSpPr>
          <p:cNvPr id="4" name="Content Placeholder 3">
            <a:extLst>
              <a:ext uri="{FF2B5EF4-FFF2-40B4-BE49-F238E27FC236}">
                <a16:creationId xmlns:a16="http://schemas.microsoft.com/office/drawing/2014/main" id="{57BEBAE0-4062-477E-846F-903F12EC9376}"/>
              </a:ext>
            </a:extLst>
          </p:cNvPr>
          <p:cNvSpPr>
            <a:spLocks noGrp="1"/>
          </p:cNvSpPr>
          <p:nvPr>
            <p:ph sz="half" idx="2"/>
          </p:nvPr>
        </p:nvSpPr>
        <p:spPr/>
        <p:txBody>
          <a:bodyPr>
            <a:normAutofit/>
          </a:bodyPr>
          <a:lstStyle/>
          <a:p>
            <a:r>
              <a:rPr lang="es-GT" sz="3200" dirty="0"/>
              <a:t>Regresión</a:t>
            </a:r>
          </a:p>
          <a:p>
            <a:r>
              <a:rPr lang="es-GT" sz="3200" dirty="0"/>
              <a:t>Clasificación</a:t>
            </a:r>
            <a:endParaRPr lang="en-US" sz="3200" dirty="0"/>
          </a:p>
        </p:txBody>
      </p:sp>
      <p:sp>
        <p:nvSpPr>
          <p:cNvPr id="5" name="Text Placeholder 4">
            <a:extLst>
              <a:ext uri="{FF2B5EF4-FFF2-40B4-BE49-F238E27FC236}">
                <a16:creationId xmlns:a16="http://schemas.microsoft.com/office/drawing/2014/main" id="{70A1733F-E1E8-40BE-847F-EEBE00C7DE80}"/>
              </a:ext>
            </a:extLst>
          </p:cNvPr>
          <p:cNvSpPr>
            <a:spLocks noGrp="1"/>
          </p:cNvSpPr>
          <p:nvPr>
            <p:ph type="body" sz="quarter" idx="3"/>
          </p:nvPr>
        </p:nvSpPr>
        <p:spPr/>
        <p:txBody>
          <a:bodyPr/>
          <a:lstStyle/>
          <a:p>
            <a:r>
              <a:rPr lang="es-GT" sz="4000" dirty="0"/>
              <a:t>No supervisado</a:t>
            </a:r>
            <a:endParaRPr lang="en-US" sz="4000" dirty="0"/>
          </a:p>
        </p:txBody>
      </p:sp>
      <p:sp>
        <p:nvSpPr>
          <p:cNvPr id="6" name="Content Placeholder 5">
            <a:extLst>
              <a:ext uri="{FF2B5EF4-FFF2-40B4-BE49-F238E27FC236}">
                <a16:creationId xmlns:a16="http://schemas.microsoft.com/office/drawing/2014/main" id="{59D95A06-1B1F-400B-9843-704AA15AB988}"/>
              </a:ext>
            </a:extLst>
          </p:cNvPr>
          <p:cNvSpPr>
            <a:spLocks noGrp="1"/>
          </p:cNvSpPr>
          <p:nvPr>
            <p:ph sz="quarter" idx="4"/>
          </p:nvPr>
        </p:nvSpPr>
        <p:spPr/>
        <p:txBody>
          <a:bodyPr>
            <a:normAutofit/>
          </a:bodyPr>
          <a:lstStyle/>
          <a:p>
            <a:r>
              <a:rPr lang="es-GT" sz="3600" dirty="0"/>
              <a:t>Agrupación</a:t>
            </a:r>
            <a:endParaRPr lang="en-US" sz="3600" dirty="0"/>
          </a:p>
        </p:txBody>
      </p:sp>
    </p:spTree>
    <p:extLst>
      <p:ext uri="{BB962C8B-B14F-4D97-AF65-F5344CB8AC3E}">
        <p14:creationId xmlns:p14="http://schemas.microsoft.com/office/powerpoint/2010/main" val="3623638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10">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75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2">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42813ED-F854-442D-8275-9B6DD48DEB18}"/>
              </a:ext>
            </a:extLst>
          </p:cNvPr>
          <p:cNvPicPr>
            <a:picLocks noGrp="1" noChangeAspect="1"/>
          </p:cNvPicPr>
          <p:nvPr>
            <p:ph idx="1"/>
          </p:nvPr>
        </p:nvPicPr>
        <p:blipFill>
          <a:blip r:embed="rId2"/>
          <a:stretch>
            <a:fillRect/>
          </a:stretch>
        </p:blipFill>
        <p:spPr>
          <a:xfrm>
            <a:off x="783286" y="1728932"/>
            <a:ext cx="10625429" cy="3400136"/>
          </a:xfrm>
          <a:prstGeom prst="rect">
            <a:avLst/>
          </a:prstGeom>
        </p:spPr>
      </p:pic>
      <p:sp>
        <p:nvSpPr>
          <p:cNvPr id="5" name="TextBox 4">
            <a:extLst>
              <a:ext uri="{FF2B5EF4-FFF2-40B4-BE49-F238E27FC236}">
                <a16:creationId xmlns:a16="http://schemas.microsoft.com/office/drawing/2014/main" id="{01164AD5-137D-4D5F-8B3D-BDBDD4EC40DB}"/>
              </a:ext>
            </a:extLst>
          </p:cNvPr>
          <p:cNvSpPr txBox="1"/>
          <p:nvPr/>
        </p:nvSpPr>
        <p:spPr>
          <a:xfrm flipH="1">
            <a:off x="5114674" y="842571"/>
            <a:ext cx="4666958" cy="646331"/>
          </a:xfrm>
          <a:prstGeom prst="rect">
            <a:avLst/>
          </a:prstGeom>
          <a:noFill/>
        </p:spPr>
        <p:txBody>
          <a:bodyPr wrap="square" rtlCol="0">
            <a:spAutoFit/>
          </a:bodyPr>
          <a:lstStyle/>
          <a:p>
            <a:r>
              <a:rPr lang="es-GT" sz="3600" dirty="0"/>
              <a:t>Supervisado</a:t>
            </a:r>
            <a:endParaRPr lang="en-US" sz="3600" dirty="0"/>
          </a:p>
        </p:txBody>
      </p:sp>
    </p:spTree>
    <p:extLst>
      <p:ext uri="{BB962C8B-B14F-4D97-AF65-F5344CB8AC3E}">
        <p14:creationId xmlns:p14="http://schemas.microsoft.com/office/powerpoint/2010/main" val="1242385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EFBF248-0C97-4B02-80B2-5349E7328156}"/>
              </a:ext>
            </a:extLst>
          </p:cNvPr>
          <p:cNvPicPr>
            <a:picLocks noGrp="1" noChangeAspect="1"/>
          </p:cNvPicPr>
          <p:nvPr>
            <p:ph idx="1"/>
          </p:nvPr>
        </p:nvPicPr>
        <p:blipFill>
          <a:blip r:embed="rId2"/>
          <a:stretch>
            <a:fillRect/>
          </a:stretch>
        </p:blipFill>
        <p:spPr>
          <a:xfrm>
            <a:off x="482600" y="1321642"/>
            <a:ext cx="11226799" cy="4210048"/>
          </a:xfrm>
          <a:prstGeom prst="rect">
            <a:avLst/>
          </a:prstGeom>
        </p:spPr>
      </p:pic>
      <p:sp>
        <p:nvSpPr>
          <p:cNvPr id="12" name="TextBox 11">
            <a:extLst>
              <a:ext uri="{FF2B5EF4-FFF2-40B4-BE49-F238E27FC236}">
                <a16:creationId xmlns:a16="http://schemas.microsoft.com/office/drawing/2014/main" id="{585674D2-4F40-4F99-94EC-9B2C33968F8E}"/>
              </a:ext>
            </a:extLst>
          </p:cNvPr>
          <p:cNvSpPr txBox="1"/>
          <p:nvPr/>
        </p:nvSpPr>
        <p:spPr>
          <a:xfrm flipH="1">
            <a:off x="5111129" y="513943"/>
            <a:ext cx="4666958" cy="646331"/>
          </a:xfrm>
          <a:prstGeom prst="rect">
            <a:avLst/>
          </a:prstGeom>
          <a:noFill/>
        </p:spPr>
        <p:txBody>
          <a:bodyPr wrap="square" rtlCol="0">
            <a:spAutoFit/>
          </a:bodyPr>
          <a:lstStyle/>
          <a:p>
            <a:r>
              <a:rPr lang="es-GT" sz="3600" dirty="0"/>
              <a:t>No Supervisado</a:t>
            </a:r>
            <a:endParaRPr lang="en-US" sz="3600" dirty="0"/>
          </a:p>
        </p:txBody>
      </p:sp>
    </p:spTree>
    <p:extLst>
      <p:ext uri="{BB962C8B-B14F-4D97-AF65-F5344CB8AC3E}">
        <p14:creationId xmlns:p14="http://schemas.microsoft.com/office/powerpoint/2010/main" val="2083097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1210F-D006-4304-B5D9-26C0FB81FD72}"/>
              </a:ext>
            </a:extLst>
          </p:cNvPr>
          <p:cNvSpPr>
            <a:spLocks noGrp="1"/>
          </p:cNvSpPr>
          <p:nvPr>
            <p:ph type="title"/>
          </p:nvPr>
        </p:nvSpPr>
        <p:spPr/>
        <p:txBody>
          <a:bodyPr/>
          <a:lstStyle/>
          <a:p>
            <a:r>
              <a:rPr lang="es-GT" dirty="0"/>
              <a:t>Aspectos importantes</a:t>
            </a:r>
            <a:endParaRPr lang="en-US" dirty="0"/>
          </a:p>
        </p:txBody>
      </p:sp>
      <p:sp>
        <p:nvSpPr>
          <p:cNvPr id="3" name="Content Placeholder 2">
            <a:extLst>
              <a:ext uri="{FF2B5EF4-FFF2-40B4-BE49-F238E27FC236}">
                <a16:creationId xmlns:a16="http://schemas.microsoft.com/office/drawing/2014/main" id="{89538416-A177-4211-A2E8-716E6D681BD6}"/>
              </a:ext>
            </a:extLst>
          </p:cNvPr>
          <p:cNvSpPr>
            <a:spLocks noGrp="1"/>
          </p:cNvSpPr>
          <p:nvPr>
            <p:ph sz="half" idx="1"/>
          </p:nvPr>
        </p:nvSpPr>
        <p:spPr/>
        <p:txBody>
          <a:bodyPr>
            <a:normAutofit fontScale="92500"/>
          </a:bodyPr>
          <a:lstStyle/>
          <a:p>
            <a:r>
              <a:rPr lang="es-GT" sz="2800" dirty="0"/>
              <a:t>El mejor modelo</a:t>
            </a:r>
          </a:p>
          <a:p>
            <a:r>
              <a:rPr lang="es-GT" sz="2800" dirty="0"/>
              <a:t>Función de costo</a:t>
            </a:r>
          </a:p>
          <a:p>
            <a:r>
              <a:rPr lang="es-GT" sz="2800" dirty="0"/>
              <a:t>Error irreducible</a:t>
            </a:r>
          </a:p>
          <a:p>
            <a:r>
              <a:rPr lang="es-GT" sz="2800" dirty="0"/>
              <a:t>Exactitud del modelo</a:t>
            </a:r>
          </a:p>
          <a:p>
            <a:r>
              <a:rPr lang="es-GT" sz="2800" dirty="0"/>
              <a:t>Cantidad de datos</a:t>
            </a:r>
          </a:p>
          <a:p>
            <a:r>
              <a:rPr lang="es-GT" sz="2800" dirty="0"/>
              <a:t>Confiabilidad</a:t>
            </a:r>
          </a:p>
        </p:txBody>
      </p:sp>
      <p:sp>
        <p:nvSpPr>
          <p:cNvPr id="4" name="Content Placeholder 3">
            <a:extLst>
              <a:ext uri="{FF2B5EF4-FFF2-40B4-BE49-F238E27FC236}">
                <a16:creationId xmlns:a16="http://schemas.microsoft.com/office/drawing/2014/main" id="{D9F8A64C-DA09-4B2C-B0F7-EA8DAA844DE6}"/>
              </a:ext>
            </a:extLst>
          </p:cNvPr>
          <p:cNvSpPr>
            <a:spLocks noGrp="1"/>
          </p:cNvSpPr>
          <p:nvPr>
            <p:ph sz="half" idx="2"/>
          </p:nvPr>
        </p:nvSpPr>
        <p:spPr/>
        <p:txBody>
          <a:bodyPr>
            <a:normAutofit fontScale="92500"/>
          </a:bodyPr>
          <a:lstStyle/>
          <a:p>
            <a:r>
              <a:rPr lang="es-GT" sz="3200" dirty="0"/>
              <a:t>Supuestos y condiciones del modelo</a:t>
            </a:r>
          </a:p>
          <a:p>
            <a:r>
              <a:rPr lang="es-GT" sz="3200" dirty="0"/>
              <a:t>Calidad de los datos</a:t>
            </a:r>
          </a:p>
          <a:p>
            <a:r>
              <a:rPr lang="es-GT" sz="3200" dirty="0"/>
              <a:t>Test</a:t>
            </a:r>
          </a:p>
          <a:p>
            <a:r>
              <a:rPr lang="es-GT" sz="3200" dirty="0"/>
              <a:t>Training</a:t>
            </a:r>
          </a:p>
          <a:p>
            <a:r>
              <a:rPr lang="es-GT" sz="3200" dirty="0" err="1"/>
              <a:t>Validation</a:t>
            </a:r>
            <a:endParaRPr lang="es-GT" sz="3200" dirty="0"/>
          </a:p>
          <a:p>
            <a:endParaRPr lang="en-US" sz="3200" dirty="0"/>
          </a:p>
        </p:txBody>
      </p:sp>
    </p:spTree>
    <p:extLst>
      <p:ext uri="{BB962C8B-B14F-4D97-AF65-F5344CB8AC3E}">
        <p14:creationId xmlns:p14="http://schemas.microsoft.com/office/powerpoint/2010/main" val="3885690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0AF9E8-C5C9-4F89-80E4-6B0E93DEB5F8}"/>
              </a:ext>
            </a:extLst>
          </p:cNvPr>
          <p:cNvPicPr>
            <a:picLocks noChangeAspect="1"/>
          </p:cNvPicPr>
          <p:nvPr/>
        </p:nvPicPr>
        <p:blipFill>
          <a:blip r:embed="rId2"/>
          <a:stretch>
            <a:fillRect/>
          </a:stretch>
        </p:blipFill>
        <p:spPr>
          <a:xfrm>
            <a:off x="4938704" y="2037713"/>
            <a:ext cx="7253296" cy="4447494"/>
          </a:xfrm>
          <a:prstGeom prst="rect">
            <a:avLst/>
          </a:prstGeom>
        </p:spPr>
      </p:pic>
      <p:pic>
        <p:nvPicPr>
          <p:cNvPr id="5" name="Picture 4">
            <a:extLst>
              <a:ext uri="{FF2B5EF4-FFF2-40B4-BE49-F238E27FC236}">
                <a16:creationId xmlns:a16="http://schemas.microsoft.com/office/drawing/2014/main" id="{7185BEB2-955E-4B01-9A5B-158ABB204BA0}"/>
              </a:ext>
            </a:extLst>
          </p:cNvPr>
          <p:cNvPicPr>
            <a:picLocks noChangeAspect="1"/>
          </p:cNvPicPr>
          <p:nvPr/>
        </p:nvPicPr>
        <p:blipFill>
          <a:blip r:embed="rId3"/>
          <a:stretch>
            <a:fillRect/>
          </a:stretch>
        </p:blipFill>
        <p:spPr>
          <a:xfrm>
            <a:off x="910407" y="506437"/>
            <a:ext cx="6376658" cy="4007819"/>
          </a:xfrm>
          <a:prstGeom prst="rect">
            <a:avLst/>
          </a:prstGeom>
        </p:spPr>
      </p:pic>
    </p:spTree>
    <p:extLst>
      <p:ext uri="{BB962C8B-B14F-4D97-AF65-F5344CB8AC3E}">
        <p14:creationId xmlns:p14="http://schemas.microsoft.com/office/powerpoint/2010/main" val="60471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C5F79084-E805-48DA-8EAC-CD5FD493E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10">
            <a:extLst>
              <a:ext uri="{FF2B5EF4-FFF2-40B4-BE49-F238E27FC236}">
                <a16:creationId xmlns:a16="http://schemas.microsoft.com/office/drawing/2014/main" id="{E0FDBC02-48C1-48B7-BF61-2D10CC72F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2">
            <a:extLst>
              <a:ext uri="{FF2B5EF4-FFF2-40B4-BE49-F238E27FC236}">
                <a16:creationId xmlns:a16="http://schemas.microsoft.com/office/drawing/2014/main" id="{4462AAD0-42E1-4737-9C88-868AC0C1D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4">
            <a:extLst>
              <a:ext uri="{FF2B5EF4-FFF2-40B4-BE49-F238E27FC236}">
                <a16:creationId xmlns:a16="http://schemas.microsoft.com/office/drawing/2014/main" id="{B8A582B3-A3B3-49D5-BBF0-98FEA4C2F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6">
            <a:extLst>
              <a:ext uri="{FF2B5EF4-FFF2-40B4-BE49-F238E27FC236}">
                <a16:creationId xmlns:a16="http://schemas.microsoft.com/office/drawing/2014/main" id="{EE143F64-D44C-4123-A2E1-FEC1C3F30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8">
            <a:extLst>
              <a:ext uri="{FF2B5EF4-FFF2-40B4-BE49-F238E27FC236}">
                <a16:creationId xmlns:a16="http://schemas.microsoft.com/office/drawing/2014/main" id="{17DB13B9-D0D4-4393-AFAB-2B39448B2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716AF7D-5608-4EF0-A797-5E67754FBFF9}"/>
              </a:ext>
            </a:extLst>
          </p:cNvPr>
          <p:cNvPicPr>
            <a:picLocks noGrp="1" noChangeAspect="1"/>
          </p:cNvPicPr>
          <p:nvPr>
            <p:ph idx="1"/>
          </p:nvPr>
        </p:nvPicPr>
        <p:blipFill rotWithShape="1">
          <a:blip r:embed="rId2"/>
          <a:srcRect t="11597" r="1" b="12453"/>
          <a:stretch/>
        </p:blipFill>
        <p:spPr>
          <a:xfrm>
            <a:off x="160867" y="160867"/>
            <a:ext cx="11870265" cy="6536266"/>
          </a:xfrm>
          <a:prstGeom prst="rect">
            <a:avLst/>
          </a:prstGeom>
        </p:spPr>
      </p:pic>
    </p:spTree>
    <p:extLst>
      <p:ext uri="{BB962C8B-B14F-4D97-AF65-F5344CB8AC3E}">
        <p14:creationId xmlns:p14="http://schemas.microsoft.com/office/powerpoint/2010/main" val="825072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4729ABD-1368-4F30-8229-5FB81DC2D498}"/>
              </a:ext>
            </a:extLst>
          </p:cNvPr>
          <p:cNvSpPr>
            <a:spLocks noGrp="1"/>
          </p:cNvSpPr>
          <p:nvPr>
            <p:ph type="title"/>
          </p:nvPr>
        </p:nvSpPr>
        <p:spPr>
          <a:xfrm>
            <a:off x="8998634" y="2289517"/>
            <a:ext cx="3193366" cy="1485900"/>
          </a:xfrm>
        </p:spPr>
        <p:txBody>
          <a:bodyPr>
            <a:normAutofit fontScale="90000"/>
          </a:bodyPr>
          <a:lstStyle/>
          <a:p>
            <a:r>
              <a:rPr lang="es-GT" dirty="0"/>
              <a:t>Encontrando el punto óptimo del modelo</a:t>
            </a:r>
            <a:endParaRPr lang="en-US" dirty="0"/>
          </a:p>
        </p:txBody>
      </p:sp>
      <p:pic>
        <p:nvPicPr>
          <p:cNvPr id="4" name="Picture 3">
            <a:extLst>
              <a:ext uri="{FF2B5EF4-FFF2-40B4-BE49-F238E27FC236}">
                <a16:creationId xmlns:a16="http://schemas.microsoft.com/office/drawing/2014/main" id="{12C949E4-ECA3-41B5-A579-76950A6EA942}"/>
              </a:ext>
            </a:extLst>
          </p:cNvPr>
          <p:cNvPicPr>
            <a:picLocks noChangeAspect="1"/>
          </p:cNvPicPr>
          <p:nvPr/>
        </p:nvPicPr>
        <p:blipFill>
          <a:blip r:embed="rId2"/>
          <a:stretch>
            <a:fillRect/>
          </a:stretch>
        </p:blipFill>
        <p:spPr>
          <a:xfrm>
            <a:off x="1294228" y="0"/>
            <a:ext cx="7118252" cy="7434207"/>
          </a:xfrm>
          <a:prstGeom prst="rect">
            <a:avLst/>
          </a:prstGeom>
        </p:spPr>
      </p:pic>
    </p:spTree>
    <p:extLst>
      <p:ext uri="{BB962C8B-B14F-4D97-AF65-F5344CB8AC3E}">
        <p14:creationId xmlns:p14="http://schemas.microsoft.com/office/powerpoint/2010/main" val="3440940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5060F-5714-48F4-A45F-312008481EC0}"/>
              </a:ext>
            </a:extLst>
          </p:cNvPr>
          <p:cNvSpPr>
            <a:spLocks noGrp="1"/>
          </p:cNvSpPr>
          <p:nvPr>
            <p:ph type="title"/>
          </p:nvPr>
        </p:nvSpPr>
        <p:spPr/>
        <p:txBody>
          <a:bodyPr/>
          <a:lstStyle/>
          <a:p>
            <a:endParaRPr lang="en-US"/>
          </a:p>
        </p:txBody>
      </p:sp>
      <p:pic>
        <p:nvPicPr>
          <p:cNvPr id="17" name="Picture 16">
            <a:extLst>
              <a:ext uri="{FF2B5EF4-FFF2-40B4-BE49-F238E27FC236}">
                <a16:creationId xmlns:a16="http://schemas.microsoft.com/office/drawing/2014/main" id="{AA1EF90E-E81F-4918-A695-A10A823747F3}"/>
              </a:ext>
            </a:extLst>
          </p:cNvPr>
          <p:cNvPicPr>
            <a:picLocks noChangeAspect="1"/>
          </p:cNvPicPr>
          <p:nvPr/>
        </p:nvPicPr>
        <p:blipFill rotWithShape="1">
          <a:blip r:embed="rId2"/>
          <a:srcRect r="28000" b="-1"/>
          <a:stretch/>
        </p:blipFill>
        <p:spPr>
          <a:xfrm>
            <a:off x="20" y="10"/>
            <a:ext cx="12191980" cy="6857990"/>
          </a:xfrm>
          <a:prstGeom prst="rect">
            <a:avLst/>
          </a:prstGeom>
        </p:spPr>
      </p:pic>
    </p:spTree>
    <p:extLst>
      <p:ext uri="{BB962C8B-B14F-4D97-AF65-F5344CB8AC3E}">
        <p14:creationId xmlns:p14="http://schemas.microsoft.com/office/powerpoint/2010/main" val="17279706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FFD95-1C09-429A-A5FB-DB6153793B90}"/>
              </a:ext>
            </a:extLst>
          </p:cNvPr>
          <p:cNvSpPr>
            <a:spLocks noGrp="1"/>
          </p:cNvSpPr>
          <p:nvPr>
            <p:ph type="ctrTitle"/>
          </p:nvPr>
        </p:nvSpPr>
        <p:spPr/>
        <p:txBody>
          <a:bodyPr/>
          <a:lstStyle/>
          <a:p>
            <a:r>
              <a:rPr lang="en-US" sz="1400" dirty="0">
                <a:hlinkClick r:id="rId2"/>
              </a:rPr>
              <a:t>https://github.com/epinedaWorks/ProcesadoDeImagenes/blob/master/ProcesamientoDeImagenesParte3.ipynb</a:t>
            </a:r>
            <a:br>
              <a:rPr lang="en-US" sz="1000" dirty="0"/>
            </a:br>
            <a:endParaRPr lang="en-US" sz="1400" dirty="0"/>
          </a:p>
        </p:txBody>
      </p:sp>
    </p:spTree>
    <p:extLst>
      <p:ext uri="{BB962C8B-B14F-4D97-AF65-F5344CB8AC3E}">
        <p14:creationId xmlns:p14="http://schemas.microsoft.com/office/powerpoint/2010/main" val="26594867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2A15-1667-4C88-878D-B006ED9BF404}"/>
              </a:ext>
            </a:extLst>
          </p:cNvPr>
          <p:cNvSpPr>
            <a:spLocks noGrp="1"/>
          </p:cNvSpPr>
          <p:nvPr>
            <p:ph type="title"/>
          </p:nvPr>
        </p:nvSpPr>
        <p:spPr/>
        <p:txBody>
          <a:bodyPr/>
          <a:lstStyle/>
          <a:p>
            <a:r>
              <a:rPr lang="en-US" dirty="0" err="1"/>
              <a:t>Descubrimiento</a:t>
            </a:r>
            <a:r>
              <a:rPr lang="en-US" dirty="0"/>
              <a:t> de </a:t>
            </a:r>
            <a:r>
              <a:rPr lang="en-US" dirty="0" err="1"/>
              <a:t>planetas</a:t>
            </a:r>
            <a:r>
              <a:rPr lang="en-US" dirty="0"/>
              <a:t>.</a:t>
            </a:r>
          </a:p>
        </p:txBody>
      </p:sp>
      <p:sp>
        <p:nvSpPr>
          <p:cNvPr id="3" name="Text Placeholder 2">
            <a:extLst>
              <a:ext uri="{FF2B5EF4-FFF2-40B4-BE49-F238E27FC236}">
                <a16:creationId xmlns:a16="http://schemas.microsoft.com/office/drawing/2014/main" id="{AE0CA31B-015B-48B2-A1E1-9802054851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50682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9DA83-7020-4724-B3C6-63BB01D79A0B}"/>
              </a:ext>
            </a:extLst>
          </p:cNvPr>
          <p:cNvSpPr>
            <a:spLocks noGrp="1"/>
          </p:cNvSpPr>
          <p:nvPr>
            <p:ph type="title"/>
          </p:nvPr>
        </p:nvSpPr>
        <p:spPr/>
        <p:txBody>
          <a:bodyPr/>
          <a:lstStyle/>
          <a:p>
            <a:r>
              <a:rPr lang="es-GT" dirty="0"/>
              <a:t>Deep </a:t>
            </a:r>
            <a:r>
              <a:rPr lang="es-GT" dirty="0" err="1"/>
              <a:t>Learning</a:t>
            </a:r>
            <a:endParaRPr lang="en-US" dirty="0"/>
          </a:p>
        </p:txBody>
      </p:sp>
      <p:sp>
        <p:nvSpPr>
          <p:cNvPr id="3" name="Content Placeholder 2">
            <a:extLst>
              <a:ext uri="{FF2B5EF4-FFF2-40B4-BE49-F238E27FC236}">
                <a16:creationId xmlns:a16="http://schemas.microsoft.com/office/drawing/2014/main" id="{E865A0E5-1617-4EA7-9336-FCBB56C087BD}"/>
              </a:ext>
            </a:extLst>
          </p:cNvPr>
          <p:cNvSpPr>
            <a:spLocks noGrp="1"/>
          </p:cNvSpPr>
          <p:nvPr>
            <p:ph sz="half" idx="1"/>
          </p:nvPr>
        </p:nvSpPr>
        <p:spPr/>
        <p:txBody>
          <a:bodyPr/>
          <a:lstStyle/>
          <a:p>
            <a:r>
              <a:rPr lang="es-GT" dirty="0"/>
              <a:t>Datos estructurados Vs No Estructurados</a:t>
            </a:r>
          </a:p>
          <a:p>
            <a:r>
              <a:rPr lang="es-GT" dirty="0"/>
              <a:t>Redes Neuronales</a:t>
            </a:r>
          </a:p>
          <a:p>
            <a:r>
              <a:rPr lang="es-GT" dirty="0"/>
              <a:t>Datos Masivos</a:t>
            </a:r>
          </a:p>
          <a:p>
            <a:r>
              <a:rPr lang="es-GT" dirty="0"/>
              <a:t>Capacidad alta de procesamiento</a:t>
            </a:r>
          </a:p>
          <a:p>
            <a:endParaRPr lang="en-US" dirty="0"/>
          </a:p>
        </p:txBody>
      </p:sp>
      <p:pic>
        <p:nvPicPr>
          <p:cNvPr id="5" name="Content Placeholder 4">
            <a:extLst>
              <a:ext uri="{FF2B5EF4-FFF2-40B4-BE49-F238E27FC236}">
                <a16:creationId xmlns:a16="http://schemas.microsoft.com/office/drawing/2014/main" id="{B22A35FA-088D-4136-B6F4-68CBDCC8FE6C}"/>
              </a:ext>
            </a:extLst>
          </p:cNvPr>
          <p:cNvPicPr>
            <a:picLocks noGrp="1" noChangeAspect="1"/>
          </p:cNvPicPr>
          <p:nvPr>
            <p:ph sz="half" idx="2"/>
          </p:nvPr>
        </p:nvPicPr>
        <p:blipFill>
          <a:blip r:embed="rId2"/>
          <a:stretch>
            <a:fillRect/>
          </a:stretch>
        </p:blipFill>
        <p:spPr>
          <a:xfrm>
            <a:off x="6096000" y="2171700"/>
            <a:ext cx="5578584" cy="3456296"/>
          </a:xfrm>
          <a:prstGeom prst="rect">
            <a:avLst/>
          </a:prstGeom>
        </p:spPr>
      </p:pic>
    </p:spTree>
    <p:extLst>
      <p:ext uri="{BB962C8B-B14F-4D97-AF65-F5344CB8AC3E}">
        <p14:creationId xmlns:p14="http://schemas.microsoft.com/office/powerpoint/2010/main" val="991998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3E5EF-5395-499D-80DE-301876BDC41B}"/>
              </a:ext>
            </a:extLst>
          </p:cNvPr>
          <p:cNvSpPr>
            <a:spLocks noGrp="1"/>
          </p:cNvSpPr>
          <p:nvPr>
            <p:ph type="title"/>
          </p:nvPr>
        </p:nvSpPr>
        <p:spPr/>
        <p:txBody>
          <a:bodyPr/>
          <a:lstStyle/>
          <a:p>
            <a:r>
              <a:rPr lang="es-GT" dirty="0"/>
              <a:t>Simulación del cerebro humano</a:t>
            </a:r>
            <a:endParaRPr lang="en-US" dirty="0"/>
          </a:p>
        </p:txBody>
      </p:sp>
      <p:pic>
        <p:nvPicPr>
          <p:cNvPr id="3" name="Picture 2">
            <a:extLst>
              <a:ext uri="{FF2B5EF4-FFF2-40B4-BE49-F238E27FC236}">
                <a16:creationId xmlns:a16="http://schemas.microsoft.com/office/drawing/2014/main" id="{77D109D7-63C3-4D94-B3B6-4418212733C0}"/>
              </a:ext>
            </a:extLst>
          </p:cNvPr>
          <p:cNvPicPr>
            <a:picLocks noChangeAspect="1"/>
          </p:cNvPicPr>
          <p:nvPr/>
        </p:nvPicPr>
        <p:blipFill>
          <a:blip r:embed="rId2"/>
          <a:stretch>
            <a:fillRect/>
          </a:stretch>
        </p:blipFill>
        <p:spPr>
          <a:xfrm>
            <a:off x="1093131" y="1361049"/>
            <a:ext cx="6283518" cy="2713893"/>
          </a:xfrm>
          <a:prstGeom prst="rect">
            <a:avLst/>
          </a:prstGeom>
        </p:spPr>
      </p:pic>
      <p:pic>
        <p:nvPicPr>
          <p:cNvPr id="4" name="Picture 3">
            <a:extLst>
              <a:ext uri="{FF2B5EF4-FFF2-40B4-BE49-F238E27FC236}">
                <a16:creationId xmlns:a16="http://schemas.microsoft.com/office/drawing/2014/main" id="{2000DC84-99D5-4346-A0AE-67CFABBAEEB6}"/>
              </a:ext>
            </a:extLst>
          </p:cNvPr>
          <p:cNvPicPr>
            <a:picLocks noChangeAspect="1"/>
          </p:cNvPicPr>
          <p:nvPr/>
        </p:nvPicPr>
        <p:blipFill>
          <a:blip r:embed="rId3"/>
          <a:stretch>
            <a:fillRect/>
          </a:stretch>
        </p:blipFill>
        <p:spPr>
          <a:xfrm>
            <a:off x="5497387" y="3539604"/>
            <a:ext cx="5601482" cy="3610479"/>
          </a:xfrm>
          <a:prstGeom prst="rect">
            <a:avLst/>
          </a:prstGeom>
        </p:spPr>
      </p:pic>
    </p:spTree>
    <p:extLst>
      <p:ext uri="{BB962C8B-B14F-4D97-AF65-F5344CB8AC3E}">
        <p14:creationId xmlns:p14="http://schemas.microsoft.com/office/powerpoint/2010/main" val="22261153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C676586-6445-4819-A1A9-9EDE3E4C0963}"/>
              </a:ext>
            </a:extLst>
          </p:cNvPr>
          <p:cNvPicPr>
            <a:picLocks noGrp="1" noChangeAspect="1"/>
          </p:cNvPicPr>
          <p:nvPr>
            <p:ph idx="1"/>
          </p:nvPr>
        </p:nvPicPr>
        <p:blipFill>
          <a:blip r:embed="rId2"/>
          <a:stretch>
            <a:fillRect/>
          </a:stretch>
        </p:blipFill>
        <p:spPr>
          <a:xfrm>
            <a:off x="482600" y="577866"/>
            <a:ext cx="11226799" cy="5697600"/>
          </a:xfrm>
          <a:prstGeom prst="rect">
            <a:avLst/>
          </a:prstGeom>
        </p:spPr>
      </p:pic>
    </p:spTree>
    <p:extLst>
      <p:ext uri="{BB962C8B-B14F-4D97-AF65-F5344CB8AC3E}">
        <p14:creationId xmlns:p14="http://schemas.microsoft.com/office/powerpoint/2010/main" val="869078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3089C-A1B1-4C13-B915-74440F5A99C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F691F42-22D8-444A-A94D-275C02D08A29}"/>
              </a:ext>
            </a:extLst>
          </p:cNvPr>
          <p:cNvPicPr>
            <a:picLocks noChangeAspect="1"/>
          </p:cNvPicPr>
          <p:nvPr/>
        </p:nvPicPr>
        <p:blipFill>
          <a:blip r:embed="rId2"/>
          <a:stretch>
            <a:fillRect/>
          </a:stretch>
        </p:blipFill>
        <p:spPr>
          <a:xfrm>
            <a:off x="604911" y="154745"/>
            <a:ext cx="11587089" cy="6296759"/>
          </a:xfrm>
          <a:prstGeom prst="rect">
            <a:avLst/>
          </a:prstGeom>
        </p:spPr>
      </p:pic>
    </p:spTree>
    <p:extLst>
      <p:ext uri="{BB962C8B-B14F-4D97-AF65-F5344CB8AC3E}">
        <p14:creationId xmlns:p14="http://schemas.microsoft.com/office/powerpoint/2010/main" val="2346017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0B32F-0699-49C3-BBB4-7BA324EBB811}"/>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ECFE2FA-1B07-45C0-AD72-2B718E244AB5}"/>
              </a:ext>
            </a:extLst>
          </p:cNvPr>
          <p:cNvPicPr>
            <a:picLocks noChangeAspect="1"/>
          </p:cNvPicPr>
          <p:nvPr/>
        </p:nvPicPr>
        <p:blipFill>
          <a:blip r:embed="rId2"/>
          <a:stretch>
            <a:fillRect/>
          </a:stretch>
        </p:blipFill>
        <p:spPr>
          <a:xfrm>
            <a:off x="3384438" y="123091"/>
            <a:ext cx="6533284" cy="7243423"/>
          </a:xfrm>
          <a:prstGeom prst="rect">
            <a:avLst/>
          </a:prstGeom>
        </p:spPr>
      </p:pic>
    </p:spTree>
    <p:extLst>
      <p:ext uri="{BB962C8B-B14F-4D97-AF65-F5344CB8AC3E}">
        <p14:creationId xmlns:p14="http://schemas.microsoft.com/office/powerpoint/2010/main" val="2448944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E677-9ADA-41AC-B90B-1A2F95730C8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4B5E51-2037-4658-AF8A-4AC3B1E556E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8216189-782D-443F-B60A-64A01E3B4631}"/>
              </a:ext>
            </a:extLst>
          </p:cNvPr>
          <p:cNvPicPr>
            <a:picLocks noChangeAspect="1"/>
          </p:cNvPicPr>
          <p:nvPr/>
        </p:nvPicPr>
        <p:blipFill>
          <a:blip r:embed="rId2"/>
          <a:stretch>
            <a:fillRect/>
          </a:stretch>
        </p:blipFill>
        <p:spPr>
          <a:xfrm>
            <a:off x="1219200" y="685800"/>
            <a:ext cx="6496393" cy="5614167"/>
          </a:xfrm>
          <a:prstGeom prst="rect">
            <a:avLst/>
          </a:prstGeom>
        </p:spPr>
      </p:pic>
      <p:pic>
        <p:nvPicPr>
          <p:cNvPr id="5" name="Picture 4">
            <a:extLst>
              <a:ext uri="{FF2B5EF4-FFF2-40B4-BE49-F238E27FC236}">
                <a16:creationId xmlns:a16="http://schemas.microsoft.com/office/drawing/2014/main" id="{F0D2C37C-971D-467D-9723-5820DC77FF20}"/>
              </a:ext>
            </a:extLst>
          </p:cNvPr>
          <p:cNvPicPr>
            <a:picLocks noChangeAspect="1"/>
          </p:cNvPicPr>
          <p:nvPr/>
        </p:nvPicPr>
        <p:blipFill>
          <a:blip r:embed="rId3"/>
          <a:stretch>
            <a:fillRect/>
          </a:stretch>
        </p:blipFill>
        <p:spPr>
          <a:xfrm>
            <a:off x="7715593" y="2541615"/>
            <a:ext cx="4324954" cy="1352739"/>
          </a:xfrm>
          <a:prstGeom prst="rect">
            <a:avLst/>
          </a:prstGeom>
        </p:spPr>
      </p:pic>
    </p:spTree>
    <p:extLst>
      <p:ext uri="{BB962C8B-B14F-4D97-AF65-F5344CB8AC3E}">
        <p14:creationId xmlns:p14="http://schemas.microsoft.com/office/powerpoint/2010/main" val="3103588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3" name="Rectangle 12">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5090EBB-B74E-4DBD-AB1E-204FE0BF60F0}"/>
              </a:ext>
            </a:extLst>
          </p:cNvPr>
          <p:cNvPicPr>
            <a:picLocks noChangeAspect="1"/>
          </p:cNvPicPr>
          <p:nvPr/>
        </p:nvPicPr>
        <p:blipFill rotWithShape="1">
          <a:blip r:embed="rId2"/>
          <a:srcRect t="42574" r="-1" b="8488"/>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D612F8-F700-467B-8175-7E28FFC78BE7}"/>
              </a:ext>
            </a:extLst>
          </p:cNvPr>
          <p:cNvSpPr>
            <a:spLocks noGrp="1"/>
          </p:cNvSpPr>
          <p:nvPr>
            <p:ph type="title"/>
          </p:nvPr>
        </p:nvSpPr>
        <p:spPr>
          <a:xfrm>
            <a:off x="6298010" y="4333009"/>
            <a:ext cx="5268177" cy="1086237"/>
          </a:xfrm>
        </p:spPr>
        <p:txBody>
          <a:bodyPr vert="horz" lIns="91440" tIns="45720" rIns="91440" bIns="45720" rtlCol="0" anchor="b">
            <a:normAutofit/>
          </a:bodyPr>
          <a:lstStyle/>
          <a:p>
            <a:pPr algn="l"/>
            <a:r>
              <a:rPr lang="en-US" sz="3600">
                <a:solidFill>
                  <a:srgbClr val="FFFFFF"/>
                </a:solidFill>
              </a:rPr>
              <a:t>¡Comenzamos!</a:t>
            </a:r>
          </a:p>
        </p:txBody>
      </p:sp>
      <p:sp>
        <p:nvSpPr>
          <p:cNvPr id="3" name="Text Placeholder 2">
            <a:extLst>
              <a:ext uri="{FF2B5EF4-FFF2-40B4-BE49-F238E27FC236}">
                <a16:creationId xmlns:a16="http://schemas.microsoft.com/office/drawing/2014/main" id="{85178912-87E2-4B94-BDD0-B1E3B8F2D98B}"/>
              </a:ext>
            </a:extLst>
          </p:cNvPr>
          <p:cNvSpPr>
            <a:spLocks noGrp="1"/>
          </p:cNvSpPr>
          <p:nvPr>
            <p:ph type="body" idx="1"/>
          </p:nvPr>
        </p:nvSpPr>
        <p:spPr>
          <a:xfrm>
            <a:off x="6298010" y="5419246"/>
            <a:ext cx="5268177" cy="531866"/>
          </a:xfrm>
        </p:spPr>
        <p:txBody>
          <a:bodyPr vert="horz" lIns="91440" tIns="45720" rIns="91440" bIns="45720" rtlCol="0">
            <a:normAutofit/>
          </a:bodyPr>
          <a:lstStyle/>
          <a:p>
            <a:pPr algn="l"/>
            <a:endParaRPr lang="en-US" sz="1800">
              <a:solidFill>
                <a:srgbClr val="FFFFFF"/>
              </a:solidFill>
            </a:endParaRPr>
          </a:p>
        </p:txBody>
      </p:sp>
      <p:sp>
        <p:nvSpPr>
          <p:cNvPr id="17" name="Freeform: Shape 16">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Tree>
    <p:extLst>
      <p:ext uri="{BB962C8B-B14F-4D97-AF65-F5344CB8AC3E}">
        <p14:creationId xmlns:p14="http://schemas.microsoft.com/office/powerpoint/2010/main" val="25700130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619E5-AA74-4DB2-A887-AC049AF756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A6E2A7-F71E-4E53-8212-BFFC4BBF8DB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8671550-8D71-4E9A-8985-4D6DD9B47F78}"/>
              </a:ext>
            </a:extLst>
          </p:cNvPr>
          <p:cNvPicPr>
            <a:picLocks noChangeAspect="1"/>
          </p:cNvPicPr>
          <p:nvPr/>
        </p:nvPicPr>
        <p:blipFill>
          <a:blip r:embed="rId2"/>
          <a:stretch>
            <a:fillRect/>
          </a:stretch>
        </p:blipFill>
        <p:spPr>
          <a:xfrm>
            <a:off x="1056942" y="342900"/>
            <a:ext cx="10441304" cy="6172200"/>
          </a:xfrm>
          <a:prstGeom prst="rect">
            <a:avLst/>
          </a:prstGeom>
        </p:spPr>
      </p:pic>
    </p:spTree>
    <p:extLst>
      <p:ext uri="{BB962C8B-B14F-4D97-AF65-F5344CB8AC3E}">
        <p14:creationId xmlns:p14="http://schemas.microsoft.com/office/powerpoint/2010/main" val="2470226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CD126-A491-47FE-B5DB-56523C6ECFA9}"/>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38569D65-8DD1-4C29-89A6-2DDD64A59FBF}"/>
              </a:ext>
            </a:extLst>
          </p:cNvPr>
          <p:cNvPicPr>
            <a:picLocks noGrp="1" noChangeAspect="1"/>
          </p:cNvPicPr>
          <p:nvPr>
            <p:ph idx="1"/>
          </p:nvPr>
        </p:nvPicPr>
        <p:blipFill>
          <a:blip r:embed="rId2"/>
          <a:stretch>
            <a:fillRect/>
          </a:stretch>
        </p:blipFill>
        <p:spPr>
          <a:xfrm>
            <a:off x="1219200" y="365014"/>
            <a:ext cx="10720957" cy="5807186"/>
          </a:xfrm>
          <a:prstGeom prst="rect">
            <a:avLst/>
          </a:prstGeom>
        </p:spPr>
      </p:pic>
    </p:spTree>
    <p:extLst>
      <p:ext uri="{BB962C8B-B14F-4D97-AF65-F5344CB8AC3E}">
        <p14:creationId xmlns:p14="http://schemas.microsoft.com/office/powerpoint/2010/main" val="752520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2A15-1667-4C88-878D-B006ED9BF404}"/>
              </a:ext>
            </a:extLst>
          </p:cNvPr>
          <p:cNvSpPr>
            <a:spLocks noGrp="1"/>
          </p:cNvSpPr>
          <p:nvPr>
            <p:ph type="title"/>
          </p:nvPr>
        </p:nvSpPr>
        <p:spPr/>
        <p:txBody>
          <a:bodyPr/>
          <a:lstStyle/>
          <a:p>
            <a:r>
              <a:rPr lang="en-US" dirty="0" err="1"/>
              <a:t>Descubrimiento</a:t>
            </a:r>
            <a:r>
              <a:rPr lang="en-US" dirty="0"/>
              <a:t> de galaxias.</a:t>
            </a:r>
          </a:p>
        </p:txBody>
      </p:sp>
      <p:sp>
        <p:nvSpPr>
          <p:cNvPr id="3" name="Text Placeholder 2">
            <a:extLst>
              <a:ext uri="{FF2B5EF4-FFF2-40B4-BE49-F238E27FC236}">
                <a16:creationId xmlns:a16="http://schemas.microsoft.com/office/drawing/2014/main" id="{AE0CA31B-015B-48B2-A1E1-9802054851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283825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7D8EF-0CA5-4AF1-B851-2CF1084AAE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781CC8-01BA-4314-B8B8-79408B46E53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17ED7EA-7F72-4BB7-AECA-0F04EC3096EB}"/>
              </a:ext>
            </a:extLst>
          </p:cNvPr>
          <p:cNvPicPr>
            <a:picLocks noChangeAspect="1"/>
          </p:cNvPicPr>
          <p:nvPr/>
        </p:nvPicPr>
        <p:blipFill>
          <a:blip r:embed="rId2"/>
          <a:stretch>
            <a:fillRect/>
          </a:stretch>
        </p:blipFill>
        <p:spPr>
          <a:xfrm>
            <a:off x="858305" y="183078"/>
            <a:ext cx="10846749" cy="6674922"/>
          </a:xfrm>
          <a:prstGeom prst="rect">
            <a:avLst/>
          </a:prstGeom>
        </p:spPr>
      </p:pic>
    </p:spTree>
    <p:extLst>
      <p:ext uri="{BB962C8B-B14F-4D97-AF65-F5344CB8AC3E}">
        <p14:creationId xmlns:p14="http://schemas.microsoft.com/office/powerpoint/2010/main" val="14506159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4FC7E6-82E1-4C95-BF31-D6A1ABBE8E8B}"/>
              </a:ext>
            </a:extLst>
          </p:cNvPr>
          <p:cNvSpPr>
            <a:spLocks noGrp="1"/>
          </p:cNvSpPr>
          <p:nvPr>
            <p:ph type="title"/>
          </p:nvPr>
        </p:nvSpPr>
        <p:spPr>
          <a:xfrm>
            <a:off x="8526507" y="5419375"/>
            <a:ext cx="3053039" cy="1060817"/>
          </a:xfrm>
        </p:spPr>
        <p:txBody>
          <a:bodyPr anchor="b">
            <a:noAutofit/>
          </a:bodyPr>
          <a:lstStyle/>
          <a:p>
            <a:r>
              <a:rPr lang="es-ES" sz="2400" dirty="0"/>
              <a:t>"Hay algunas cosas que simplemente no podemos hacer como humanos, así que tenemos que encontrar maneras de usar las computadoras para lidiar con la enorme cantidad de datos que vendrán en los próximos años de los grandes proyectos de estudio astronómico“</a:t>
            </a:r>
            <a:br>
              <a:rPr lang="es-ES" sz="2400" dirty="0"/>
            </a:br>
            <a:br>
              <a:rPr lang="es-ES" sz="2400" dirty="0"/>
            </a:br>
            <a:r>
              <a:rPr lang="es-ES" sz="2400" dirty="0"/>
              <a:t>-</a:t>
            </a:r>
            <a:r>
              <a:rPr lang="en-US" sz="1800" dirty="0"/>
              <a:t>Brant Robertson, </a:t>
            </a:r>
            <a:endParaRPr lang="en-US" sz="1600" dirty="0"/>
          </a:p>
        </p:txBody>
      </p:sp>
      <p:pic>
        <p:nvPicPr>
          <p:cNvPr id="4" name="Content Placeholder 3">
            <a:extLst>
              <a:ext uri="{FF2B5EF4-FFF2-40B4-BE49-F238E27FC236}">
                <a16:creationId xmlns:a16="http://schemas.microsoft.com/office/drawing/2014/main" id="{F7B90D13-BE32-49F9-9C8E-FAD1DB5040A8}"/>
              </a:ext>
            </a:extLst>
          </p:cNvPr>
          <p:cNvPicPr>
            <a:picLocks noChangeAspect="1"/>
          </p:cNvPicPr>
          <p:nvPr/>
        </p:nvPicPr>
        <p:blipFill>
          <a:blip r:embed="rId2"/>
          <a:stretch>
            <a:fillRect/>
          </a:stretch>
        </p:blipFill>
        <p:spPr>
          <a:xfrm>
            <a:off x="1295545" y="640080"/>
            <a:ext cx="5577840" cy="5577840"/>
          </a:xfrm>
          <a:prstGeom prst="rect">
            <a:avLst/>
          </a:prstGeom>
        </p:spPr>
      </p:pic>
      <p:sp>
        <p:nvSpPr>
          <p:cNvPr id="13"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4847599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8FE76-F404-44AE-BF5C-569BB40FA2FB}"/>
              </a:ext>
            </a:extLst>
          </p:cNvPr>
          <p:cNvSpPr>
            <a:spLocks noGrp="1"/>
          </p:cNvSpPr>
          <p:nvPr>
            <p:ph type="title"/>
          </p:nvPr>
        </p:nvSpPr>
        <p:spPr>
          <a:xfrm>
            <a:off x="1901860" y="6269795"/>
            <a:ext cx="9601200" cy="1485900"/>
          </a:xfrm>
        </p:spPr>
        <p:txBody>
          <a:bodyPr>
            <a:noAutofit/>
          </a:bodyPr>
          <a:lstStyle/>
          <a:p>
            <a:r>
              <a:rPr lang="en-US" sz="1600" dirty="0">
                <a:solidFill>
                  <a:srgbClr val="FF0000"/>
                </a:solidFill>
                <a:hlinkClick r:id="rId2">
                  <a:extLst>
                    <a:ext uri="{A12FA001-AC4F-418D-AE19-62706E023703}">
                      <ahyp:hlinkClr xmlns:ahyp="http://schemas.microsoft.com/office/drawing/2018/hyperlinkcolor" val="tx"/>
                    </a:ext>
                  </a:extLst>
                </a:hlinkClick>
              </a:rPr>
              <a:t>https://github.com/morpheus-project/morpheus/blob/master/examples/example_array.ipynb</a:t>
            </a:r>
            <a:br>
              <a:rPr lang="en-US" sz="1600" dirty="0">
                <a:solidFill>
                  <a:srgbClr val="FF0000"/>
                </a:solidFill>
              </a:rPr>
            </a:br>
            <a:endParaRPr lang="en-US" sz="1600" dirty="0">
              <a:solidFill>
                <a:srgbClr val="FF0000"/>
              </a:solidFill>
            </a:endParaRPr>
          </a:p>
        </p:txBody>
      </p:sp>
      <p:pic>
        <p:nvPicPr>
          <p:cNvPr id="3" name="Picture 2">
            <a:extLst>
              <a:ext uri="{FF2B5EF4-FFF2-40B4-BE49-F238E27FC236}">
                <a16:creationId xmlns:a16="http://schemas.microsoft.com/office/drawing/2014/main" id="{E5DBAE17-199F-4C69-A6A1-84B3E54F03A9}"/>
              </a:ext>
            </a:extLst>
          </p:cNvPr>
          <p:cNvPicPr>
            <a:picLocks noChangeAspect="1"/>
          </p:cNvPicPr>
          <p:nvPr/>
        </p:nvPicPr>
        <p:blipFill>
          <a:blip r:embed="rId3"/>
          <a:stretch>
            <a:fillRect/>
          </a:stretch>
        </p:blipFill>
        <p:spPr>
          <a:xfrm>
            <a:off x="1789318" y="138657"/>
            <a:ext cx="9316750" cy="5849166"/>
          </a:xfrm>
          <a:prstGeom prst="rect">
            <a:avLst/>
          </a:prstGeom>
        </p:spPr>
      </p:pic>
    </p:spTree>
    <p:extLst>
      <p:ext uri="{BB962C8B-B14F-4D97-AF65-F5344CB8AC3E}">
        <p14:creationId xmlns:p14="http://schemas.microsoft.com/office/powerpoint/2010/main" val="40444561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EE732-DE75-4A05-8DD5-E6260F0292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FD592B-EDC9-419F-ACB3-B9A487FDB8B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625BE3-F516-4849-BDE3-4A9E7F5EC259}"/>
              </a:ext>
            </a:extLst>
          </p:cNvPr>
          <p:cNvPicPr>
            <a:picLocks noChangeAspect="1"/>
          </p:cNvPicPr>
          <p:nvPr/>
        </p:nvPicPr>
        <p:blipFill>
          <a:blip r:embed="rId2"/>
          <a:stretch>
            <a:fillRect/>
          </a:stretch>
        </p:blipFill>
        <p:spPr>
          <a:xfrm>
            <a:off x="923203" y="151942"/>
            <a:ext cx="10345594" cy="6554115"/>
          </a:xfrm>
          <a:prstGeom prst="rect">
            <a:avLst/>
          </a:prstGeom>
        </p:spPr>
      </p:pic>
    </p:spTree>
    <p:extLst>
      <p:ext uri="{BB962C8B-B14F-4D97-AF65-F5344CB8AC3E}">
        <p14:creationId xmlns:p14="http://schemas.microsoft.com/office/powerpoint/2010/main" val="10806834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A9832FF-2FB7-4330-B055-6ABDD80C0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6321" y="321731"/>
            <a:ext cx="10833946" cy="61316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92367DB-0342-4F3C-8D70-E3A561A41BFD}"/>
              </a:ext>
            </a:extLst>
          </p:cNvPr>
          <p:cNvPicPr>
            <a:picLocks noGrp="1" noChangeAspect="1"/>
          </p:cNvPicPr>
          <p:nvPr>
            <p:ph idx="1"/>
          </p:nvPr>
        </p:nvPicPr>
        <p:blipFill>
          <a:blip r:embed="rId2"/>
          <a:stretch>
            <a:fillRect/>
          </a:stretch>
        </p:blipFill>
        <p:spPr>
          <a:xfrm>
            <a:off x="478095" y="0"/>
            <a:ext cx="12422577" cy="7061982"/>
          </a:xfrm>
          <a:prstGeom prst="rect">
            <a:avLst/>
          </a:prstGeom>
        </p:spPr>
      </p:pic>
    </p:spTree>
    <p:extLst>
      <p:ext uri="{BB962C8B-B14F-4D97-AF65-F5344CB8AC3E}">
        <p14:creationId xmlns:p14="http://schemas.microsoft.com/office/powerpoint/2010/main" val="12255131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2A15-1667-4C88-878D-B006ED9BF404}"/>
              </a:ext>
            </a:extLst>
          </p:cNvPr>
          <p:cNvSpPr>
            <a:spLocks noGrp="1"/>
          </p:cNvSpPr>
          <p:nvPr>
            <p:ph type="title"/>
          </p:nvPr>
        </p:nvSpPr>
        <p:spPr/>
        <p:txBody>
          <a:bodyPr/>
          <a:lstStyle/>
          <a:p>
            <a:r>
              <a:rPr lang="es-ES" dirty="0"/>
              <a:t>¿Qué aprendimos el día de hoy?</a:t>
            </a:r>
            <a:endParaRPr lang="en-US" dirty="0"/>
          </a:p>
        </p:txBody>
      </p:sp>
      <p:sp>
        <p:nvSpPr>
          <p:cNvPr id="3" name="Text Placeholder 2">
            <a:extLst>
              <a:ext uri="{FF2B5EF4-FFF2-40B4-BE49-F238E27FC236}">
                <a16:creationId xmlns:a16="http://schemas.microsoft.com/office/drawing/2014/main" id="{AE0CA31B-015B-48B2-A1E1-9802054851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63475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2A15-1667-4C88-878D-B006ED9BF404}"/>
              </a:ext>
            </a:extLst>
          </p:cNvPr>
          <p:cNvSpPr>
            <a:spLocks noGrp="1"/>
          </p:cNvSpPr>
          <p:nvPr>
            <p:ph type="title"/>
          </p:nvPr>
        </p:nvSpPr>
        <p:spPr/>
        <p:txBody>
          <a:bodyPr/>
          <a:lstStyle/>
          <a:p>
            <a:r>
              <a:rPr lang="es-ES" dirty="0"/>
              <a:t>Preguntas</a:t>
            </a:r>
            <a:endParaRPr lang="en-US" dirty="0"/>
          </a:p>
        </p:txBody>
      </p:sp>
      <p:sp>
        <p:nvSpPr>
          <p:cNvPr id="3" name="Text Placeholder 2">
            <a:extLst>
              <a:ext uri="{FF2B5EF4-FFF2-40B4-BE49-F238E27FC236}">
                <a16:creationId xmlns:a16="http://schemas.microsoft.com/office/drawing/2014/main" id="{AE0CA31B-015B-48B2-A1E1-9802054851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54108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FBA83-B4BE-484F-96CD-D9B1B3A83E83}"/>
              </a:ext>
            </a:extLst>
          </p:cNvPr>
          <p:cNvSpPr>
            <a:spLocks noGrp="1"/>
          </p:cNvSpPr>
          <p:nvPr>
            <p:ph type="title"/>
          </p:nvPr>
        </p:nvSpPr>
        <p:spPr/>
        <p:txBody>
          <a:bodyPr/>
          <a:lstStyle/>
          <a:p>
            <a:r>
              <a:rPr lang="es-GT" dirty="0"/>
              <a:t>Nuestro sistema solar</a:t>
            </a:r>
            <a:endParaRPr lang="en-US" dirty="0"/>
          </a:p>
        </p:txBody>
      </p:sp>
      <p:sp>
        <p:nvSpPr>
          <p:cNvPr id="3" name="Text Placeholder 2">
            <a:extLst>
              <a:ext uri="{FF2B5EF4-FFF2-40B4-BE49-F238E27FC236}">
                <a16:creationId xmlns:a16="http://schemas.microsoft.com/office/drawing/2014/main" id="{FC2F30F7-8092-43EB-8B28-E0F4230510A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692027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8B4C-DDC5-4E95-845D-646A1E05442C}"/>
              </a:ext>
            </a:extLst>
          </p:cNvPr>
          <p:cNvSpPr>
            <a:spLocks noGrp="1"/>
          </p:cNvSpPr>
          <p:nvPr>
            <p:ph type="title"/>
          </p:nvPr>
        </p:nvSpPr>
        <p:spPr>
          <a:xfrm>
            <a:off x="765025" y="718147"/>
            <a:ext cx="5554205" cy="1143324"/>
          </a:xfrm>
        </p:spPr>
        <p:txBody>
          <a:bodyPr>
            <a:normAutofit fontScale="90000"/>
          </a:bodyPr>
          <a:lstStyle/>
          <a:p>
            <a:r>
              <a:rPr lang="es-GT" dirty="0"/>
              <a:t>Bibliografía</a:t>
            </a:r>
            <a:endParaRPr lang="en-US" dirty="0"/>
          </a:p>
        </p:txBody>
      </p:sp>
      <p:sp>
        <p:nvSpPr>
          <p:cNvPr id="3" name="Text Placeholder 2">
            <a:extLst>
              <a:ext uri="{FF2B5EF4-FFF2-40B4-BE49-F238E27FC236}">
                <a16:creationId xmlns:a16="http://schemas.microsoft.com/office/drawing/2014/main" id="{3AF91496-CEC1-4679-9C7F-E35F02C479FE}"/>
              </a:ext>
            </a:extLst>
          </p:cNvPr>
          <p:cNvSpPr>
            <a:spLocks noGrp="1"/>
          </p:cNvSpPr>
          <p:nvPr>
            <p:ph type="body" idx="1"/>
          </p:nvPr>
        </p:nvSpPr>
        <p:spPr>
          <a:xfrm>
            <a:off x="992112" y="2692327"/>
            <a:ext cx="10207775" cy="3286442"/>
          </a:xfrm>
        </p:spPr>
        <p:txBody>
          <a:bodyPr>
            <a:normAutofit/>
          </a:bodyPr>
          <a:lstStyle/>
          <a:p>
            <a:pPr algn="l"/>
            <a:r>
              <a:rPr lang="en-US" sz="1800" dirty="0"/>
              <a:t>Coursera: </a:t>
            </a:r>
            <a:r>
              <a:rPr lang="en-US" sz="1800" dirty="0" err="1"/>
              <a:t>AstroTech</a:t>
            </a:r>
            <a:r>
              <a:rPr lang="en-US" sz="1800" dirty="0"/>
              <a:t>: The Science and Technology behind Astronomical Discovery</a:t>
            </a:r>
          </a:p>
          <a:p>
            <a:pPr algn="l"/>
            <a:r>
              <a:rPr lang="en-US" sz="1800" dirty="0"/>
              <a:t>Coursera: Data Driven Astronomy</a:t>
            </a:r>
          </a:p>
          <a:p>
            <a:pPr algn="l"/>
            <a:r>
              <a:rPr lang="en-US" sz="1600" dirty="0"/>
              <a:t>Paper: “identifying exoplanets with deep learning: a five planet resonant chain</a:t>
            </a:r>
          </a:p>
          <a:p>
            <a:pPr algn="l"/>
            <a:r>
              <a:rPr lang="en-US" sz="1600" dirty="0"/>
              <a:t>Around kepler-80 and an eighth planet around kepler-90”</a:t>
            </a:r>
          </a:p>
          <a:p>
            <a:pPr algn="l"/>
            <a:r>
              <a:rPr lang="en-US" sz="1600" dirty="0">
                <a:hlinkClick r:id="rId2"/>
              </a:rPr>
              <a:t>https://noticiasdelaciencia.com/art/38210/inteligencia-artificial-para-detectar-y-clasificar-galaxias</a:t>
            </a:r>
            <a:endParaRPr lang="en-US" sz="1600" dirty="0"/>
          </a:p>
          <a:p>
            <a:pPr algn="l"/>
            <a:r>
              <a:rPr lang="en-US" sz="1600" dirty="0">
                <a:hlinkClick r:id="rId3"/>
              </a:rPr>
              <a:t>https://ui.adsabs.harvard.edu/abs/2020kdbd.book..225E/abstract</a:t>
            </a:r>
            <a:endParaRPr lang="en-US" sz="1600" dirty="0"/>
          </a:p>
          <a:p>
            <a:pPr algn="l"/>
            <a:r>
              <a:rPr lang="en-US" sz="1600" dirty="0">
                <a:hlinkClick r:id="rId4"/>
              </a:rPr>
              <a:t>https://ui.adsabs.harvard.edu/abs/2020ASPC..522..311D/abstract</a:t>
            </a:r>
            <a:endParaRPr lang="en-US" sz="1600" dirty="0"/>
          </a:p>
          <a:p>
            <a:pPr algn="l"/>
            <a:r>
              <a:rPr lang="en-US" sz="1600" dirty="0">
                <a:hlinkClick r:id="rId5"/>
              </a:rPr>
              <a:t>https://ui.adsabs.harvard.edu/abs/2020ApJS..248...20H/abstract</a:t>
            </a:r>
            <a:endParaRPr lang="en-US" sz="1600" dirty="0"/>
          </a:p>
          <a:p>
            <a:pPr algn="l"/>
            <a:r>
              <a:rPr lang="en-US" sz="1600" dirty="0">
                <a:hlinkClick r:id="rId6"/>
              </a:rPr>
              <a:t>https://morpheus-project.github.io/morpheus/</a:t>
            </a:r>
            <a:endParaRPr lang="en-US" sz="1600" dirty="0"/>
          </a:p>
          <a:p>
            <a:pPr algn="l"/>
            <a:r>
              <a:rPr lang="en-US" sz="1600" dirty="0">
                <a:hlinkClick r:id="rId7"/>
              </a:rPr>
              <a:t>https://arxiv.org/pdf/1906.11248v1.pdf</a:t>
            </a:r>
            <a:endParaRPr lang="en-US" sz="1600" dirty="0"/>
          </a:p>
          <a:p>
            <a:pPr algn="l"/>
            <a:endParaRPr lang="en-US" sz="1600" dirty="0"/>
          </a:p>
          <a:p>
            <a:pPr algn="l"/>
            <a:endParaRPr lang="en-US" sz="1800" dirty="0"/>
          </a:p>
          <a:p>
            <a:endParaRPr lang="en-US" dirty="0"/>
          </a:p>
          <a:p>
            <a:endParaRPr lang="en-US" dirty="0"/>
          </a:p>
          <a:p>
            <a:endParaRPr lang="en-US" dirty="0"/>
          </a:p>
        </p:txBody>
      </p:sp>
    </p:spTree>
    <p:extLst>
      <p:ext uri="{BB962C8B-B14F-4D97-AF65-F5344CB8AC3E}">
        <p14:creationId xmlns:p14="http://schemas.microsoft.com/office/powerpoint/2010/main" val="27404296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CF031B-8D96-477E-81ED-C2ED2A6198DC}"/>
              </a:ext>
            </a:extLst>
          </p:cNvPr>
          <p:cNvPicPr>
            <a:picLocks noChangeAspect="1"/>
          </p:cNvPicPr>
          <p:nvPr/>
        </p:nvPicPr>
        <p:blipFill rotWithShape="1">
          <a:blip r:embed="rId2">
            <a:alphaModFix amt="40000"/>
          </a:blip>
          <a:srcRect t="16431" b="31346"/>
          <a:stretch/>
        </p:blipFill>
        <p:spPr>
          <a:xfrm>
            <a:off x="20" y="10"/>
            <a:ext cx="12191980" cy="6857990"/>
          </a:xfrm>
          <a:prstGeom prst="rect">
            <a:avLst/>
          </a:prstGeom>
        </p:spPr>
      </p:pic>
      <p:sp>
        <p:nvSpPr>
          <p:cNvPr id="2" name="Title 1">
            <a:extLst>
              <a:ext uri="{FF2B5EF4-FFF2-40B4-BE49-F238E27FC236}">
                <a16:creationId xmlns:a16="http://schemas.microsoft.com/office/drawing/2014/main" id="{44FE2A15-1667-4C88-878D-B006ED9BF404}"/>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lang="en-US" sz="4500" dirty="0"/>
              <a:t>Hasta el </a:t>
            </a:r>
            <a:r>
              <a:rPr lang="en-US" sz="4500" dirty="0" err="1"/>
              <a:t>inifinito</a:t>
            </a:r>
            <a:r>
              <a:rPr lang="en-US" sz="4500" dirty="0"/>
              <a:t> y mas </a:t>
            </a:r>
            <a:r>
              <a:rPr lang="en-US" sz="4500" dirty="0" err="1"/>
              <a:t>allá</a:t>
            </a:r>
            <a:r>
              <a:rPr lang="en-US" sz="4500" dirty="0"/>
              <a:t>…</a:t>
            </a:r>
            <a:br>
              <a:rPr lang="en-US" sz="4500" dirty="0"/>
            </a:br>
            <a:br>
              <a:rPr lang="en-US" sz="4500" dirty="0"/>
            </a:br>
            <a:endParaRPr lang="en-US" sz="4500" dirty="0"/>
          </a:p>
        </p:txBody>
      </p:sp>
      <p:sp>
        <p:nvSpPr>
          <p:cNvPr id="3" name="Text Placeholder 2">
            <a:extLst>
              <a:ext uri="{FF2B5EF4-FFF2-40B4-BE49-F238E27FC236}">
                <a16:creationId xmlns:a16="http://schemas.microsoft.com/office/drawing/2014/main" id="{AE0CA31B-015B-48B2-A1E1-980205485183}"/>
              </a:ext>
            </a:extLst>
          </p:cNvPr>
          <p:cNvSpPr>
            <a:spLocks noGrp="1"/>
          </p:cNvSpPr>
          <p:nvPr>
            <p:ph type="body" idx="1"/>
          </p:nvPr>
        </p:nvSpPr>
        <p:spPr>
          <a:xfrm>
            <a:off x="2679906" y="3956279"/>
            <a:ext cx="6831673" cy="1086237"/>
          </a:xfrm>
        </p:spPr>
        <p:txBody>
          <a:bodyPr vert="horz" lIns="91440" tIns="45720" rIns="91440" bIns="45720" rtlCol="0">
            <a:normAutofit/>
          </a:bodyPr>
          <a:lstStyle/>
          <a:p>
            <a:pPr algn="ctr"/>
            <a:r>
              <a:rPr lang="en-US" sz="4000" dirty="0"/>
              <a:t>Gracias</a:t>
            </a:r>
            <a:endParaRPr lang="en-US" sz="2300" dirty="0"/>
          </a:p>
        </p:txBody>
      </p:sp>
      <p:pic>
        <p:nvPicPr>
          <p:cNvPr id="12" name="Picture 11">
            <a:extLst>
              <a:ext uri="{FF2B5EF4-FFF2-40B4-BE49-F238E27FC236}">
                <a16:creationId xmlns:a16="http://schemas.microsoft.com/office/drawing/2014/main" id="{70EB633A-A99B-4AB4-8B3E-CCB68F97FD2E}"/>
              </a:ext>
            </a:extLst>
          </p:cNvPr>
          <p:cNvPicPr>
            <a:picLocks noChangeAspect="1"/>
          </p:cNvPicPr>
          <p:nvPr/>
        </p:nvPicPr>
        <p:blipFill>
          <a:blip r:embed="rId3"/>
          <a:stretch>
            <a:fillRect/>
          </a:stretch>
        </p:blipFill>
        <p:spPr>
          <a:xfrm>
            <a:off x="1513817" y="4923764"/>
            <a:ext cx="523948" cy="562053"/>
          </a:xfrm>
          <a:prstGeom prst="rect">
            <a:avLst/>
          </a:prstGeom>
        </p:spPr>
      </p:pic>
      <p:sp>
        <p:nvSpPr>
          <p:cNvPr id="14" name="TextBox 13">
            <a:extLst>
              <a:ext uri="{FF2B5EF4-FFF2-40B4-BE49-F238E27FC236}">
                <a16:creationId xmlns:a16="http://schemas.microsoft.com/office/drawing/2014/main" id="{E4B84D65-C7E2-4B26-A9C8-034F3C445EAD}"/>
              </a:ext>
            </a:extLst>
          </p:cNvPr>
          <p:cNvSpPr txBox="1"/>
          <p:nvPr/>
        </p:nvSpPr>
        <p:spPr>
          <a:xfrm>
            <a:off x="2160104" y="4973458"/>
            <a:ext cx="3898055" cy="707886"/>
          </a:xfrm>
          <a:prstGeom prst="rect">
            <a:avLst/>
          </a:prstGeom>
          <a:noFill/>
        </p:spPr>
        <p:txBody>
          <a:bodyPr wrap="none" rtlCol="0">
            <a:spAutoFit/>
          </a:bodyPr>
          <a:lstStyle/>
          <a:p>
            <a:r>
              <a:rPr lang="es-GT" sz="2000" dirty="0">
                <a:hlinkClick r:id="rId4">
                  <a:extLst>
                    <a:ext uri="{A12FA001-AC4F-418D-AE19-62706E023703}">
                      <ahyp:hlinkClr xmlns:ahyp="http://schemas.microsoft.com/office/drawing/2018/hyperlinkcolor" val="tx"/>
                    </a:ext>
                  </a:extLst>
                </a:hlinkClick>
              </a:rPr>
              <a:t>https://github.com/epinedaWorks</a:t>
            </a:r>
            <a:endParaRPr lang="es-GT" sz="2000" dirty="0"/>
          </a:p>
          <a:p>
            <a:endParaRPr lang="en-US" sz="2000" dirty="0"/>
          </a:p>
        </p:txBody>
      </p:sp>
      <p:pic>
        <p:nvPicPr>
          <p:cNvPr id="15" name="Picture 14">
            <a:extLst>
              <a:ext uri="{FF2B5EF4-FFF2-40B4-BE49-F238E27FC236}">
                <a16:creationId xmlns:a16="http://schemas.microsoft.com/office/drawing/2014/main" id="{0582D831-F274-4920-B3F9-B723B62BDDC5}"/>
              </a:ext>
            </a:extLst>
          </p:cNvPr>
          <p:cNvPicPr>
            <a:picLocks noChangeAspect="1"/>
          </p:cNvPicPr>
          <p:nvPr/>
        </p:nvPicPr>
        <p:blipFill>
          <a:blip r:embed="rId5"/>
          <a:stretch>
            <a:fillRect/>
          </a:stretch>
        </p:blipFill>
        <p:spPr>
          <a:xfrm>
            <a:off x="6278054" y="4923764"/>
            <a:ext cx="718992" cy="507524"/>
          </a:xfrm>
          <a:prstGeom prst="rect">
            <a:avLst/>
          </a:prstGeom>
        </p:spPr>
      </p:pic>
      <p:sp>
        <p:nvSpPr>
          <p:cNvPr id="16" name="TextBox 15">
            <a:extLst>
              <a:ext uri="{FF2B5EF4-FFF2-40B4-BE49-F238E27FC236}">
                <a16:creationId xmlns:a16="http://schemas.microsoft.com/office/drawing/2014/main" id="{4258497D-D744-47D3-AEE1-659AF1F68BEF}"/>
              </a:ext>
            </a:extLst>
          </p:cNvPr>
          <p:cNvSpPr txBox="1"/>
          <p:nvPr/>
        </p:nvSpPr>
        <p:spPr>
          <a:xfrm>
            <a:off x="6997046" y="4973457"/>
            <a:ext cx="3566104" cy="1015663"/>
          </a:xfrm>
          <a:prstGeom prst="rect">
            <a:avLst/>
          </a:prstGeom>
          <a:noFill/>
        </p:spPr>
        <p:txBody>
          <a:bodyPr wrap="none" rtlCol="0">
            <a:spAutoFit/>
          </a:bodyPr>
          <a:lstStyle/>
          <a:p>
            <a:r>
              <a:rPr lang="es-GT" sz="2000" dirty="0">
                <a:hlinkClick r:id="rId6">
                  <a:extLst>
                    <a:ext uri="{A12FA001-AC4F-418D-AE19-62706E023703}">
                      <ahyp:hlinkClr xmlns:ahyp="http://schemas.microsoft.com/office/drawing/2018/hyperlinkcolor" val="tx"/>
                    </a:ext>
                  </a:extLst>
                </a:hlinkClick>
              </a:rPr>
              <a:t>epineda.amezquita@gmail.com</a:t>
            </a:r>
            <a:endParaRPr lang="es-GT" sz="2000" dirty="0"/>
          </a:p>
          <a:p>
            <a:endParaRPr lang="es-GT" sz="2000" dirty="0"/>
          </a:p>
          <a:p>
            <a:endParaRPr lang="en-US" sz="2000" dirty="0"/>
          </a:p>
        </p:txBody>
      </p:sp>
    </p:spTree>
    <p:extLst>
      <p:ext uri="{BB962C8B-B14F-4D97-AF65-F5344CB8AC3E}">
        <p14:creationId xmlns:p14="http://schemas.microsoft.com/office/powerpoint/2010/main" val="2326316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2" name="Rectangle 11">
            <a:extLst>
              <a:ext uri="{FF2B5EF4-FFF2-40B4-BE49-F238E27FC236}">
                <a16:creationId xmlns:a16="http://schemas.microsoft.com/office/drawing/2014/main" id="{7C04FA5E-9397-403D-8733-45505DDB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6">
            <a:extLst>
              <a:ext uri="{FF2B5EF4-FFF2-40B4-BE49-F238E27FC236}">
                <a16:creationId xmlns:a16="http://schemas.microsoft.com/office/drawing/2014/main" id="{09E1F823-C239-4ACC-923A-5C958E00E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6" name="Freeform 6">
            <a:extLst>
              <a:ext uri="{FF2B5EF4-FFF2-40B4-BE49-F238E27FC236}">
                <a16:creationId xmlns:a16="http://schemas.microsoft.com/office/drawing/2014/main" id="{0817DDF7-06E9-4C7C-84DF-2240A6536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3" name="Picture 2">
            <a:extLst>
              <a:ext uri="{FF2B5EF4-FFF2-40B4-BE49-F238E27FC236}">
                <a16:creationId xmlns:a16="http://schemas.microsoft.com/office/drawing/2014/main" id="{BF0990BC-CEA7-423A-802F-B2AD55048E98}"/>
              </a:ext>
            </a:extLst>
          </p:cNvPr>
          <p:cNvPicPr>
            <a:picLocks noChangeAspect="1"/>
          </p:cNvPicPr>
          <p:nvPr/>
        </p:nvPicPr>
        <p:blipFill rotWithShape="1">
          <a:blip r:embed="rId2"/>
          <a:srcRect l="24441" r="18106" b="-2"/>
          <a:stretch/>
        </p:blipFill>
        <p:spPr>
          <a:xfrm>
            <a:off x="1155560" y="1129353"/>
            <a:ext cx="3914583" cy="4582236"/>
          </a:xfrm>
          <a:prstGeom prst="rect">
            <a:avLst/>
          </a:prstGeom>
        </p:spPr>
      </p:pic>
      <p:sp>
        <p:nvSpPr>
          <p:cNvPr id="6" name="Rectangle 5">
            <a:extLst>
              <a:ext uri="{FF2B5EF4-FFF2-40B4-BE49-F238E27FC236}">
                <a16:creationId xmlns:a16="http://schemas.microsoft.com/office/drawing/2014/main" id="{69371245-A825-44D6-90F4-8C47738F9EC6}"/>
              </a:ext>
            </a:extLst>
          </p:cNvPr>
          <p:cNvSpPr/>
          <p:nvPr/>
        </p:nvSpPr>
        <p:spPr>
          <a:xfrm>
            <a:off x="6075750" y="461829"/>
            <a:ext cx="5351225" cy="5632311"/>
          </a:xfrm>
          <a:prstGeom prst="rect">
            <a:avLst/>
          </a:prstGeom>
        </p:spPr>
        <p:txBody>
          <a:bodyPr wrap="square">
            <a:spAutoFit/>
          </a:bodyPr>
          <a:lstStyle/>
          <a:p>
            <a:pPr marL="285750" indent="-285750">
              <a:buFont typeface="Arial" panose="020B0604020202020204" pitchFamily="34" charset="0"/>
              <a:buChar char="•"/>
            </a:pPr>
            <a:r>
              <a:rPr lang="en-US" sz="3600" dirty="0"/>
              <a:t>Estrella </a:t>
            </a:r>
          </a:p>
          <a:p>
            <a:r>
              <a:rPr lang="en-US" sz="3600" dirty="0"/>
              <a:t> 99.8% de la masa de </a:t>
            </a:r>
            <a:r>
              <a:rPr lang="en-US" sz="3600" dirty="0" err="1"/>
              <a:t>nuestro</a:t>
            </a:r>
            <a:r>
              <a:rPr lang="en-US" sz="3600" dirty="0"/>
              <a:t> </a:t>
            </a:r>
            <a:r>
              <a:rPr lang="en-US" sz="3600" dirty="0" err="1"/>
              <a:t>sistema</a:t>
            </a:r>
            <a:r>
              <a:rPr lang="en-US" sz="3600" dirty="0"/>
              <a:t> solar</a:t>
            </a:r>
          </a:p>
          <a:p>
            <a:pPr marL="285750" indent="-285750">
              <a:buFont typeface="Arial" panose="020B0604020202020204" pitchFamily="34" charset="0"/>
              <a:buChar char="•"/>
            </a:pPr>
            <a:r>
              <a:rPr lang="en-US" sz="3600" dirty="0" err="1"/>
              <a:t>Planetas</a:t>
            </a:r>
            <a:endParaRPr lang="en-US" sz="3600" dirty="0"/>
          </a:p>
          <a:p>
            <a:pPr marL="285750" indent="-285750">
              <a:buFont typeface="Arial" panose="020B0604020202020204" pitchFamily="34" charset="0"/>
              <a:buChar char="•"/>
            </a:pPr>
            <a:endParaRPr lang="en-US" sz="3600" dirty="0"/>
          </a:p>
          <a:p>
            <a:r>
              <a:rPr lang="es-ES" sz="3600" dirty="0"/>
              <a:t>Cuerpos menores:</a:t>
            </a:r>
          </a:p>
          <a:p>
            <a:pPr marL="285750" indent="-285750">
              <a:buFont typeface="Arial" panose="020B0604020202020204" pitchFamily="34" charset="0"/>
              <a:buChar char="•"/>
            </a:pPr>
            <a:r>
              <a:rPr lang="es-ES" sz="3600" dirty="0"/>
              <a:t>Asteroides</a:t>
            </a:r>
          </a:p>
          <a:p>
            <a:pPr marL="285750" indent="-285750">
              <a:buFont typeface="Arial" panose="020B0604020202020204" pitchFamily="34" charset="0"/>
              <a:buChar char="•"/>
            </a:pPr>
            <a:r>
              <a:rPr lang="es-ES" sz="3600" dirty="0"/>
              <a:t>Cometas</a:t>
            </a:r>
          </a:p>
          <a:p>
            <a:pPr marL="285750" indent="-285750">
              <a:buFont typeface="Arial" panose="020B0604020202020204" pitchFamily="34" charset="0"/>
              <a:buChar char="•"/>
            </a:pPr>
            <a:r>
              <a:rPr lang="es-ES" sz="3600" dirty="0"/>
              <a:t>Planetas enanos</a:t>
            </a:r>
          </a:p>
          <a:p>
            <a:pPr marL="285750" indent="-285750">
              <a:buFont typeface="Arial" panose="020B0604020202020204" pitchFamily="34" charset="0"/>
              <a:buChar char="•"/>
            </a:pPr>
            <a:r>
              <a:rPr lang="es-ES" sz="3600" dirty="0"/>
              <a:t>Satélites</a:t>
            </a:r>
            <a:endParaRPr lang="en-US" sz="3600" dirty="0"/>
          </a:p>
        </p:txBody>
      </p:sp>
    </p:spTree>
    <p:extLst>
      <p:ext uri="{BB962C8B-B14F-4D97-AF65-F5344CB8AC3E}">
        <p14:creationId xmlns:p14="http://schemas.microsoft.com/office/powerpoint/2010/main" val="3218600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1774D33-BA01-4C36-9EFF-5A318B1D175A}"/>
              </a:ext>
            </a:extLst>
          </p:cNvPr>
          <p:cNvPicPr>
            <a:picLocks noGrp="1" noChangeAspect="1"/>
          </p:cNvPicPr>
          <p:nvPr>
            <p:ph idx="1"/>
          </p:nvPr>
        </p:nvPicPr>
        <p:blipFill>
          <a:blip r:embed="rId2"/>
          <a:stretch>
            <a:fillRect/>
          </a:stretch>
        </p:blipFill>
        <p:spPr>
          <a:xfrm>
            <a:off x="482600" y="493665"/>
            <a:ext cx="11226799" cy="5866002"/>
          </a:xfrm>
          <a:prstGeom prst="rect">
            <a:avLst/>
          </a:prstGeom>
        </p:spPr>
      </p:pic>
    </p:spTree>
    <p:extLst>
      <p:ext uri="{BB962C8B-B14F-4D97-AF65-F5344CB8AC3E}">
        <p14:creationId xmlns:p14="http://schemas.microsoft.com/office/powerpoint/2010/main" val="2700055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562A2C5-2FB7-4671-B193-767EAEAC3877}"/>
              </a:ext>
            </a:extLst>
          </p:cNvPr>
          <p:cNvPicPr>
            <a:picLocks noGrp="1" noChangeAspect="1"/>
          </p:cNvPicPr>
          <p:nvPr>
            <p:ph idx="1"/>
          </p:nvPr>
        </p:nvPicPr>
        <p:blipFill>
          <a:blip r:embed="rId2"/>
          <a:stretch>
            <a:fillRect/>
          </a:stretch>
        </p:blipFill>
        <p:spPr>
          <a:xfrm>
            <a:off x="1648409" y="387596"/>
            <a:ext cx="9520521" cy="6012766"/>
          </a:xfrm>
          <a:prstGeom prst="rect">
            <a:avLst/>
          </a:prstGeom>
        </p:spPr>
      </p:pic>
    </p:spTree>
    <p:extLst>
      <p:ext uri="{BB962C8B-B14F-4D97-AF65-F5344CB8AC3E}">
        <p14:creationId xmlns:p14="http://schemas.microsoft.com/office/powerpoint/2010/main" val="331342407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C8DB6A5FFB1094BBF0FA36746523FEF" ma:contentTypeVersion="12" ma:contentTypeDescription="Create a new document." ma:contentTypeScope="" ma:versionID="6358285d104108b6ab767e1b25ea5f31">
  <xsd:schema xmlns:xsd="http://www.w3.org/2001/XMLSchema" xmlns:xs="http://www.w3.org/2001/XMLSchema" xmlns:p="http://schemas.microsoft.com/office/2006/metadata/properties" xmlns:ns3="f523b25c-ba61-4d2d-a159-7de5b668e4c2" xmlns:ns4="8d2fa451-409e-479f-bc5f-dbfac79d2bff" targetNamespace="http://schemas.microsoft.com/office/2006/metadata/properties" ma:root="true" ma:fieldsID="246e56920ecb84b23bf297f8c3dd7c06" ns3:_="" ns4:_="">
    <xsd:import namespace="f523b25c-ba61-4d2d-a159-7de5b668e4c2"/>
    <xsd:import namespace="8d2fa451-409e-479f-bc5f-dbfac79d2bf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AutoKeyPoints" minOccurs="0"/>
                <xsd:element ref="ns4:MediaServiceKeyPoints"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23b25c-ba61-4d2d-a159-7de5b668e4c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d2fa451-409e-479f-bc5f-dbfac79d2bf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57247A9-6A0F-458B-BA2E-7A0C08C267BB}">
  <ds:schemaRefs>
    <ds:schemaRef ds:uri="http://schemas.microsoft.com/sharepoint/v3/contenttype/forms"/>
  </ds:schemaRefs>
</ds:datastoreItem>
</file>

<file path=customXml/itemProps2.xml><?xml version="1.0" encoding="utf-8"?>
<ds:datastoreItem xmlns:ds="http://schemas.openxmlformats.org/officeDocument/2006/customXml" ds:itemID="{6D6F184A-3780-4F9A-A755-C6E2C04923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23b25c-ba61-4d2d-a159-7de5b668e4c2"/>
    <ds:schemaRef ds:uri="8d2fa451-409e-479f-bc5f-dbfac79d2b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EBC099E-8395-44B7-93C0-6100600CD63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TotalTime>
  <Words>685</Words>
  <Application>Microsoft Office PowerPoint</Application>
  <PresentationFormat>Widescreen</PresentationFormat>
  <Paragraphs>152</Paragraphs>
  <Slides>61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61</vt:i4>
      </vt:variant>
    </vt:vector>
  </HeadingPairs>
  <TitlesOfParts>
    <vt:vector size="64" baseType="lpstr">
      <vt:lpstr>Arial</vt:lpstr>
      <vt:lpstr>Franklin Gothic Book</vt:lpstr>
      <vt:lpstr>Crop</vt:lpstr>
      <vt:lpstr>Modelos de inteligencia artificial para el descubrimiento de exoplanetas y galaxias</vt:lpstr>
      <vt:lpstr>Agenda</vt:lpstr>
      <vt:lpstr>PowerPoint Presentation</vt:lpstr>
      <vt:lpstr>PowerPoint Presentation</vt:lpstr>
      <vt:lpstr>¡Comenzamos!</vt:lpstr>
      <vt:lpstr>Nuestro sistema solar</vt:lpstr>
      <vt:lpstr>PowerPoint Presentation</vt:lpstr>
      <vt:lpstr>PowerPoint Presentation</vt:lpstr>
      <vt:lpstr>PowerPoint Presentation</vt:lpstr>
      <vt:lpstr>Exoplanetas</vt:lpstr>
      <vt:lpstr>PowerPoint Presentation</vt:lpstr>
      <vt:lpstr>Zona habitable</vt:lpstr>
      <vt:lpstr>Preguntas frecuentes:</vt:lpstr>
      <vt:lpstr>PowerPoint Presentation</vt:lpstr>
      <vt:lpstr>PowerPoint Presentation</vt:lpstr>
      <vt:lpstr>Sonda Kepler</vt:lpstr>
      <vt:lpstr>PowerPoint Presentation</vt:lpstr>
      <vt:lpstr>Datos importantes</vt:lpstr>
      <vt:lpstr>PowerPoint Presentation</vt:lpstr>
      <vt:lpstr>Tamaños de exoplanetas encontrados Pre-Kepler</vt:lpstr>
      <vt:lpstr>Confirmados con Kepler</vt:lpstr>
      <vt:lpstr>Computadoras Everywhere</vt:lpstr>
      <vt:lpstr>Usos en Astronomía</vt:lpstr>
      <vt:lpstr>PowerPoint Presentation</vt:lpstr>
      <vt:lpstr>Inteligencia</vt:lpstr>
      <vt:lpstr>¿Qué es la inteligencia?</vt:lpstr>
      <vt:lpstr>Humana</vt:lpstr>
      <vt:lpstr>Inteligencia Artificial</vt:lpstr>
      <vt:lpstr>SKYNET</vt:lpstr>
      <vt:lpstr>MEGAMAN</vt:lpstr>
      <vt:lpstr>Realidad</vt:lpstr>
      <vt:lpstr>Datos interesantes:</vt:lpstr>
      <vt:lpstr>Machine Learning</vt:lpstr>
      <vt:lpstr>Error del concepto de Machine Learning</vt:lpstr>
      <vt:lpstr>Tipos de aprendizaje mas conocidos</vt:lpstr>
      <vt:lpstr>PowerPoint Presentation</vt:lpstr>
      <vt:lpstr>PowerPoint Presentation</vt:lpstr>
      <vt:lpstr>Aspectos importantes</vt:lpstr>
      <vt:lpstr>PowerPoint Presentation</vt:lpstr>
      <vt:lpstr>Encontrando el punto óptimo del modelo</vt:lpstr>
      <vt:lpstr>PowerPoint Presentation</vt:lpstr>
      <vt:lpstr>https://github.com/epinedaWorks/ProcesadoDeImagenes/blob/master/ProcesamientoDeImagenesParte3.ipynb </vt:lpstr>
      <vt:lpstr>Descubrimiento de planetas.</vt:lpstr>
      <vt:lpstr>Deep Learning</vt:lpstr>
      <vt:lpstr>Simulación del cerebro humano</vt:lpstr>
      <vt:lpstr>PowerPoint Presentation</vt:lpstr>
      <vt:lpstr>PowerPoint Presentation</vt:lpstr>
      <vt:lpstr>PowerPoint Presentation</vt:lpstr>
      <vt:lpstr>PowerPoint Presentation</vt:lpstr>
      <vt:lpstr>PowerPoint Presentation</vt:lpstr>
      <vt:lpstr>PowerPoint Presentation</vt:lpstr>
      <vt:lpstr>Descubrimiento de galaxias.</vt:lpstr>
      <vt:lpstr>PowerPoint Presentation</vt:lpstr>
      <vt:lpstr>"Hay algunas cosas que simplemente no podemos hacer como humanos, así que tenemos que encontrar maneras de usar las computadoras para lidiar con la enorme cantidad de datos que vendrán en los próximos años de los grandes proyectos de estudio astronómico“  -Brant Robertson, </vt:lpstr>
      <vt:lpstr>https://github.com/morpheus-project/morpheus/blob/master/examples/example_array.ipynb </vt:lpstr>
      <vt:lpstr>PowerPoint Presentation</vt:lpstr>
      <vt:lpstr>PowerPoint Presentation</vt:lpstr>
      <vt:lpstr>¿Qué aprendimos el día de hoy?</vt:lpstr>
      <vt:lpstr>Preguntas</vt:lpstr>
      <vt:lpstr>Bibliografía</vt:lpstr>
      <vt:lpstr>Hasta el inifinito y mas allá…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Modelos de inteligencia artificial para el descubrimiento de exoplanetas y galaxias</dc:title>
  <dc:creator>Pineda, Erick</dc:creator>
  <cp:lastModifiedBy>Pineda, Erick</cp:lastModifiedBy>
  <cp:revision>3</cp:revision>
  <dcterms:created xsi:type="dcterms:W3CDTF">2020-10-05T22:35:31Z</dcterms:created>
  <dcterms:modified xsi:type="dcterms:W3CDTF">2020-10-05T22:41:04Z</dcterms:modified>
</cp:coreProperties>
</file>